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61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8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272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140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83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234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116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0445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2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681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822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4179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80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D1616-4348-4334-901C-566DBC702212}" type="datetimeFigureOut">
              <a:rPr lang="de-AT" smtClean="0"/>
              <a:t>19.11.2024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EC82-2573-4158-8DA5-F4D2321D0C5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53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ndferdinand.com/" TargetMode="External"/><Relationship Id="rId3" Type="http://schemas.openxmlformats.org/officeDocument/2006/relationships/hyperlink" Target="http://www.hotelsecession.com/" TargetMode="External"/><Relationship Id="rId7" Type="http://schemas.openxmlformats.org/officeDocument/2006/relationships/hyperlink" Target="http://www.hotel-beethoven.at/" TargetMode="External"/><Relationship Id="rId2" Type="http://schemas.openxmlformats.org/officeDocument/2006/relationships/hyperlink" Target="mailto:reservierung@hotelsecession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eservations@hotelbeethoven.at" TargetMode="External"/><Relationship Id="rId5" Type="http://schemas.openxmlformats.org/officeDocument/2006/relationships/hyperlink" Target="https://www.hotelerzherzograiner.wien/" TargetMode="External"/><Relationship Id="rId10" Type="http://schemas.openxmlformats.org/officeDocument/2006/relationships/hyperlink" Target="http://www.motel-one.com/" TargetMode="External"/><Relationship Id="rId4" Type="http://schemas.openxmlformats.org/officeDocument/2006/relationships/hyperlink" Target="mailto:rainer@schick-hotels.com" TargetMode="External"/><Relationship Id="rId9" Type="http://schemas.openxmlformats.org/officeDocument/2006/relationships/hyperlink" Target="mailto:res.wien-staatsoper@motel-one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A1A8A3F-C514-4D98-B236-54D7120FA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49" y="-1"/>
            <a:ext cx="10652702" cy="6920917"/>
          </a:xfrm>
          <a:prstGeom prst="rect">
            <a:avLst/>
          </a:prstGeom>
        </p:spPr>
      </p:pic>
      <p:sp>
        <p:nvSpPr>
          <p:cNvPr id="3" name="Additionszeichen 2">
            <a:extLst>
              <a:ext uri="{FF2B5EF4-FFF2-40B4-BE49-F238E27FC236}">
                <a16:creationId xmlns:a16="http://schemas.microsoft.com/office/drawing/2014/main" id="{4DD7B916-8C71-4E70-921A-3B03CCA9D9A7}"/>
              </a:ext>
            </a:extLst>
          </p:cNvPr>
          <p:cNvSpPr/>
          <p:nvPr/>
        </p:nvSpPr>
        <p:spPr>
          <a:xfrm rot="19374359">
            <a:off x="4489249" y="855284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Additionszeichen 3">
            <a:extLst>
              <a:ext uri="{FF2B5EF4-FFF2-40B4-BE49-F238E27FC236}">
                <a16:creationId xmlns:a16="http://schemas.microsoft.com/office/drawing/2014/main" id="{A2BF403E-4F1A-491A-A0F0-66CE02D85F2A}"/>
              </a:ext>
            </a:extLst>
          </p:cNvPr>
          <p:cNvSpPr/>
          <p:nvPr/>
        </p:nvSpPr>
        <p:spPr>
          <a:xfrm rot="19374359">
            <a:off x="1302830" y="2215698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Additionszeichen 4">
            <a:extLst>
              <a:ext uri="{FF2B5EF4-FFF2-40B4-BE49-F238E27FC236}">
                <a16:creationId xmlns:a16="http://schemas.microsoft.com/office/drawing/2014/main" id="{0DB03A23-7A67-45B3-AAE4-09C705A64252}"/>
              </a:ext>
            </a:extLst>
          </p:cNvPr>
          <p:cNvSpPr/>
          <p:nvPr/>
        </p:nvSpPr>
        <p:spPr>
          <a:xfrm rot="19374359">
            <a:off x="1945068" y="1895654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Additionszeichen 5">
            <a:extLst>
              <a:ext uri="{FF2B5EF4-FFF2-40B4-BE49-F238E27FC236}">
                <a16:creationId xmlns:a16="http://schemas.microsoft.com/office/drawing/2014/main" id="{DD73678D-3162-4A8D-98E3-7B52ED6EB054}"/>
              </a:ext>
            </a:extLst>
          </p:cNvPr>
          <p:cNvSpPr/>
          <p:nvPr/>
        </p:nvSpPr>
        <p:spPr>
          <a:xfrm rot="19374359">
            <a:off x="9320388" y="2375719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Additionszeichen 6">
            <a:extLst>
              <a:ext uri="{FF2B5EF4-FFF2-40B4-BE49-F238E27FC236}">
                <a16:creationId xmlns:a16="http://schemas.microsoft.com/office/drawing/2014/main" id="{F8D47A6F-4B8E-45E4-91A8-9EB2A170C52A}"/>
              </a:ext>
            </a:extLst>
          </p:cNvPr>
          <p:cNvSpPr/>
          <p:nvPr/>
        </p:nvSpPr>
        <p:spPr>
          <a:xfrm rot="19374359">
            <a:off x="7920824" y="41866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Additionszeichen 7">
            <a:extLst>
              <a:ext uri="{FF2B5EF4-FFF2-40B4-BE49-F238E27FC236}">
                <a16:creationId xmlns:a16="http://schemas.microsoft.com/office/drawing/2014/main" id="{8059E108-5847-4BE2-AAD1-3E961C9B5101}"/>
              </a:ext>
            </a:extLst>
          </p:cNvPr>
          <p:cNvSpPr/>
          <p:nvPr/>
        </p:nvSpPr>
        <p:spPr>
          <a:xfrm rot="19374359">
            <a:off x="3207609" y="6234339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Additionszeichen 8">
            <a:extLst>
              <a:ext uri="{FF2B5EF4-FFF2-40B4-BE49-F238E27FC236}">
                <a16:creationId xmlns:a16="http://schemas.microsoft.com/office/drawing/2014/main" id="{3A86CD3E-2C6B-4739-9036-4FE007ACDA86}"/>
              </a:ext>
            </a:extLst>
          </p:cNvPr>
          <p:cNvSpPr/>
          <p:nvPr/>
        </p:nvSpPr>
        <p:spPr>
          <a:xfrm rot="19374359">
            <a:off x="4805753" y="3089866"/>
            <a:ext cx="218114" cy="23631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12CAF6-A719-45FB-BC2E-5946E6B13A9E}"/>
              </a:ext>
            </a:extLst>
          </p:cNvPr>
          <p:cNvSpPr txBox="1"/>
          <p:nvPr/>
        </p:nvSpPr>
        <p:spPr>
          <a:xfrm>
            <a:off x="3946101" y="3275111"/>
            <a:ext cx="81045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 Wien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26AFB8A-57BA-45C2-BD85-C5CD667EDDB7}"/>
              </a:ext>
            </a:extLst>
          </p:cNvPr>
          <p:cNvSpPr txBox="1"/>
          <p:nvPr/>
        </p:nvSpPr>
        <p:spPr>
          <a:xfrm>
            <a:off x="1392573" y="6050175"/>
            <a:ext cx="176584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Hotel Erzherzog Rainer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73D53F-608B-4FD4-9A77-E920E9BE38FF}"/>
              </a:ext>
            </a:extLst>
          </p:cNvPr>
          <p:cNvSpPr txBox="1"/>
          <p:nvPr/>
        </p:nvSpPr>
        <p:spPr>
          <a:xfrm>
            <a:off x="838461" y="2515397"/>
            <a:ext cx="128395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Hotel Beethoven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26B203A-F8F8-4C8E-9784-785BCF374DC2}"/>
              </a:ext>
            </a:extLst>
          </p:cNvPr>
          <p:cNvSpPr txBox="1"/>
          <p:nvPr/>
        </p:nvSpPr>
        <p:spPr>
          <a:xfrm>
            <a:off x="2054125" y="1639089"/>
            <a:ext cx="120080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Hotel Secession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FF07DDC-2C94-414E-8A7B-56DC7FF4D450}"/>
              </a:ext>
            </a:extLst>
          </p:cNvPr>
          <p:cNvSpPr txBox="1"/>
          <p:nvPr/>
        </p:nvSpPr>
        <p:spPr>
          <a:xfrm>
            <a:off x="4788566" y="813418"/>
            <a:ext cx="261486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Hotel Motel </a:t>
            </a:r>
            <a:r>
              <a:rPr lang="de-AT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Wiener Staatsoper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ED4299-51B5-4229-844F-B9160EE1CB75}"/>
              </a:ext>
            </a:extLst>
          </p:cNvPr>
          <p:cNvSpPr txBox="1"/>
          <p:nvPr/>
        </p:nvSpPr>
        <p:spPr>
          <a:xfrm>
            <a:off x="8188133" y="43045"/>
            <a:ext cx="224477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Hotel Grand Ferdinand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FC20017-0755-4976-B31D-39025F2A87DF}"/>
              </a:ext>
            </a:extLst>
          </p:cNvPr>
          <p:cNvSpPr txBox="1"/>
          <p:nvPr/>
        </p:nvSpPr>
        <p:spPr>
          <a:xfrm>
            <a:off x="769649" y="283333"/>
            <a:ext cx="35364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Overview</a:t>
            </a:r>
            <a:r>
              <a:rPr lang="de-A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A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A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hotels</a:t>
            </a:r>
            <a:r>
              <a:rPr lang="de-A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FF7F8C3-BED1-46F3-9D13-E72285D1A744}"/>
              </a:ext>
            </a:extLst>
          </p:cNvPr>
          <p:cNvSpPr txBox="1"/>
          <p:nvPr/>
        </p:nvSpPr>
        <p:spPr>
          <a:xfrm>
            <a:off x="6170582" y="4065075"/>
            <a:ext cx="134595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AT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Karlskirche</a:t>
            </a:r>
          </a:p>
        </p:txBody>
      </p:sp>
    </p:spTree>
    <p:extLst>
      <p:ext uri="{BB962C8B-B14F-4D97-AF65-F5344CB8AC3E}">
        <p14:creationId xmlns:p14="http://schemas.microsoft.com/office/powerpoint/2010/main" val="317021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438E0E-1105-43AA-9BE8-1C8F9E929A03}"/>
              </a:ext>
            </a:extLst>
          </p:cNvPr>
          <p:cNvSpPr txBox="1"/>
          <p:nvPr/>
        </p:nvSpPr>
        <p:spPr>
          <a:xfrm flipH="1">
            <a:off x="900567" y="428178"/>
            <a:ext cx="90525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Hotel Secession an der Oper</a:t>
            </a:r>
            <a:r>
              <a:rPr lang="de-AT" sz="1200" dirty="0"/>
              <a:t>  ****</a:t>
            </a:r>
          </a:p>
          <a:p>
            <a:r>
              <a:rPr lang="de-AT" sz="1200" dirty="0" err="1"/>
              <a:t>Adress</a:t>
            </a:r>
            <a:r>
              <a:rPr lang="de-AT" sz="1200" dirty="0"/>
              <a:t>:          1060 Wien, Getreidemarkt 5</a:t>
            </a:r>
          </a:p>
          <a:p>
            <a:r>
              <a:rPr lang="de-AT" sz="1200" dirty="0"/>
              <a:t>Phone:            +43(0)1 588 38 150</a:t>
            </a:r>
          </a:p>
          <a:p>
            <a:r>
              <a:rPr lang="de-AT" sz="1200" dirty="0"/>
              <a:t>Email:              </a:t>
            </a:r>
            <a:r>
              <a:rPr lang="de-AT" sz="1200" u="sng" dirty="0">
                <a:hlinkClick r:id="rId2"/>
              </a:rPr>
              <a:t>reservierung@hotelsecession.com</a:t>
            </a:r>
            <a:endParaRPr lang="de-AT" sz="1200" dirty="0"/>
          </a:p>
          <a:p>
            <a:r>
              <a:rPr lang="de-AT" sz="1200" dirty="0"/>
              <a:t>Web:                </a:t>
            </a:r>
            <a:r>
              <a:rPr lang="de-AT" sz="1200" u="sng" dirty="0">
                <a:hlinkClick r:id="rId3"/>
              </a:rPr>
              <a:t>www.hotelsecession.com</a:t>
            </a:r>
            <a:endParaRPr lang="de-AT" sz="1200" dirty="0"/>
          </a:p>
          <a:p>
            <a:r>
              <a:rPr lang="de-AT" sz="1200" dirty="0"/>
              <a:t> </a:t>
            </a:r>
          </a:p>
          <a:p>
            <a:r>
              <a:rPr lang="de-AT" sz="1200" b="1" dirty="0"/>
              <a:t>Hotel Erzherzog Rainer </a:t>
            </a:r>
            <a:r>
              <a:rPr lang="de-AT" sz="1200" dirty="0"/>
              <a:t>****</a:t>
            </a:r>
            <a:r>
              <a:rPr lang="de-AT" sz="1200" b="1" dirty="0"/>
              <a:t>           </a:t>
            </a:r>
            <a:r>
              <a:rPr lang="de-AT" sz="1200" dirty="0"/>
              <a:t>           </a:t>
            </a:r>
          </a:p>
          <a:p>
            <a:r>
              <a:rPr lang="de-AT" sz="1200" dirty="0" err="1"/>
              <a:t>Adress</a:t>
            </a:r>
            <a:r>
              <a:rPr lang="de-AT" sz="1200" dirty="0"/>
              <a:t>           1040 Wien, </a:t>
            </a:r>
            <a:r>
              <a:rPr lang="de-AT" sz="1200" dirty="0" err="1"/>
              <a:t>Wiedner</a:t>
            </a:r>
            <a:r>
              <a:rPr lang="de-AT" sz="1200" dirty="0"/>
              <a:t> Hauptstraße 27-29</a:t>
            </a:r>
          </a:p>
          <a:p>
            <a:r>
              <a:rPr lang="de-AT" sz="1200" dirty="0"/>
              <a:t>Phone           +43(0) 1 22 1110</a:t>
            </a:r>
          </a:p>
          <a:p>
            <a:r>
              <a:rPr lang="de-AT" sz="1200" dirty="0"/>
              <a:t>E-Mail	</a:t>
            </a:r>
            <a:r>
              <a:rPr lang="de-AT" sz="1200" dirty="0">
                <a:hlinkClick r:id="rId4"/>
              </a:rPr>
              <a:t>rainer@schick-hotels.com</a:t>
            </a:r>
            <a:endParaRPr lang="de-AT" sz="1200" dirty="0"/>
          </a:p>
          <a:p>
            <a:r>
              <a:rPr lang="de-AT" sz="1200" dirty="0"/>
              <a:t>Web	</a:t>
            </a:r>
            <a:r>
              <a:rPr lang="de-AT" sz="1200" dirty="0">
                <a:hlinkClick r:id="rId5"/>
              </a:rPr>
              <a:t>https://www.hotelerzherzograiner.wien</a:t>
            </a:r>
            <a:endParaRPr lang="de-AT" sz="1200" dirty="0"/>
          </a:p>
          <a:p>
            <a:r>
              <a:rPr lang="de-AT" sz="1200" dirty="0"/>
              <a:t> </a:t>
            </a:r>
          </a:p>
          <a:p>
            <a:endParaRPr lang="de-AT" sz="1200" dirty="0"/>
          </a:p>
          <a:p>
            <a:r>
              <a:rPr lang="de-AT" sz="1200" b="1" dirty="0"/>
              <a:t>Hotel Beethoven Wien</a:t>
            </a:r>
            <a:r>
              <a:rPr lang="de-AT" sz="1200" dirty="0"/>
              <a:t> ****</a:t>
            </a:r>
          </a:p>
          <a:p>
            <a:r>
              <a:rPr lang="de-AT" sz="1200" dirty="0" err="1"/>
              <a:t>Adress</a:t>
            </a:r>
            <a:r>
              <a:rPr lang="de-AT" sz="1200" dirty="0"/>
              <a:t>           1060 Wien, </a:t>
            </a:r>
            <a:r>
              <a:rPr lang="de-AT" sz="1200" dirty="0" err="1"/>
              <a:t>Papagenogasse</a:t>
            </a:r>
            <a:r>
              <a:rPr lang="de-AT" sz="1200" dirty="0"/>
              <a:t> 6</a:t>
            </a:r>
          </a:p>
          <a:p>
            <a:r>
              <a:rPr lang="de-AT" sz="1200" dirty="0"/>
              <a:t>Phone            +43(0)1 587 44 82</a:t>
            </a:r>
          </a:p>
          <a:p>
            <a:r>
              <a:rPr lang="de-AT" sz="1200" dirty="0"/>
              <a:t>E-Mail              </a:t>
            </a:r>
            <a:r>
              <a:rPr lang="de-AT" sz="1200" u="sng" dirty="0">
                <a:hlinkClick r:id="rId6"/>
              </a:rPr>
              <a:t>reservations@hotelbeethoven.at</a:t>
            </a:r>
            <a:endParaRPr lang="de-AT" sz="1200" dirty="0"/>
          </a:p>
          <a:p>
            <a:r>
              <a:rPr lang="de-AT" sz="1200" dirty="0"/>
              <a:t>Web                </a:t>
            </a:r>
            <a:r>
              <a:rPr lang="de-AT" sz="1200" u="sng" dirty="0">
                <a:hlinkClick r:id="rId7"/>
              </a:rPr>
              <a:t>www.hotel-beethoven.at</a:t>
            </a:r>
            <a:endParaRPr lang="de-AT" sz="1200" dirty="0"/>
          </a:p>
          <a:p>
            <a:r>
              <a:rPr lang="de-AT" sz="1200" dirty="0"/>
              <a:t> </a:t>
            </a:r>
          </a:p>
          <a:p>
            <a:r>
              <a:rPr lang="de-AT" sz="1200" b="1" dirty="0"/>
              <a:t>Hotel Grand Ferdinand</a:t>
            </a:r>
            <a:r>
              <a:rPr lang="de-AT" sz="1200" dirty="0"/>
              <a:t>   *****</a:t>
            </a:r>
          </a:p>
          <a:p>
            <a:r>
              <a:rPr lang="de-AT" sz="1200" dirty="0" err="1"/>
              <a:t>Adress</a:t>
            </a:r>
            <a:r>
              <a:rPr lang="de-AT" sz="1200" dirty="0"/>
              <a:t>          1010 Wien, Schubertring 10-12</a:t>
            </a:r>
          </a:p>
          <a:p>
            <a:r>
              <a:rPr lang="de-AT" sz="1200" dirty="0"/>
              <a:t>Phone            +43(0)1  91880</a:t>
            </a:r>
          </a:p>
          <a:p>
            <a:r>
              <a:rPr lang="de-AT" sz="1200" dirty="0"/>
              <a:t>Web                </a:t>
            </a:r>
            <a:r>
              <a:rPr lang="de-AT" sz="1200" u="sng" dirty="0">
                <a:hlinkClick r:id="rId8"/>
              </a:rPr>
              <a:t>www.grandferdinand.com</a:t>
            </a:r>
            <a:endParaRPr lang="de-AT" sz="1200" dirty="0"/>
          </a:p>
          <a:p>
            <a:r>
              <a:rPr lang="de-AT" sz="1200" dirty="0"/>
              <a:t> </a:t>
            </a:r>
          </a:p>
          <a:p>
            <a:r>
              <a:rPr lang="de-AT" sz="1200" b="1" dirty="0"/>
              <a:t>Hotel Motel </a:t>
            </a:r>
            <a:r>
              <a:rPr lang="de-AT" sz="1200" b="1" dirty="0" err="1"/>
              <a:t>One</a:t>
            </a:r>
            <a:r>
              <a:rPr lang="de-AT" sz="1200" b="1" dirty="0"/>
              <a:t> Wien Staatsoper</a:t>
            </a:r>
            <a:r>
              <a:rPr lang="de-AT" sz="1200" dirty="0"/>
              <a:t> ***</a:t>
            </a:r>
          </a:p>
          <a:p>
            <a:r>
              <a:rPr lang="de-AT" sz="1200" dirty="0" err="1"/>
              <a:t>Adress</a:t>
            </a:r>
            <a:r>
              <a:rPr lang="de-AT" sz="1200" dirty="0"/>
              <a:t>          1010 Wien, </a:t>
            </a:r>
            <a:r>
              <a:rPr lang="de-AT" sz="1200" dirty="0" err="1"/>
              <a:t>Elisabethstrasse</a:t>
            </a:r>
            <a:r>
              <a:rPr lang="de-AT" sz="1200" dirty="0"/>
              <a:t> 5</a:t>
            </a:r>
          </a:p>
          <a:p>
            <a:r>
              <a:rPr lang="de-AT" sz="1200" dirty="0"/>
              <a:t>Phone            +43(0)1  585 0505</a:t>
            </a:r>
          </a:p>
          <a:p>
            <a:r>
              <a:rPr lang="de-AT" sz="1200" dirty="0"/>
              <a:t>E-Mail              </a:t>
            </a:r>
            <a:r>
              <a:rPr lang="de-AT" sz="1200" u="sng" dirty="0">
                <a:hlinkClick r:id="rId9"/>
              </a:rPr>
              <a:t>res.wien-staatsoper@motel-one.com</a:t>
            </a:r>
            <a:endParaRPr lang="de-AT" sz="1200" dirty="0"/>
          </a:p>
          <a:p>
            <a:r>
              <a:rPr lang="de-AT" sz="1200" dirty="0"/>
              <a:t>Web                </a:t>
            </a:r>
            <a:r>
              <a:rPr lang="de-AT" sz="1200" u="sng" dirty="0">
                <a:hlinkClick r:id="rId10"/>
              </a:rPr>
              <a:t>www.motel-one.com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04367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6338C0-7E1C-4D0D-9507-ABCF83C3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77" y="628178"/>
            <a:ext cx="9338040" cy="60266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B2A7464-AFCD-410C-8FAD-4637AA70DCAD}"/>
              </a:ext>
            </a:extLst>
          </p:cNvPr>
          <p:cNvSpPr txBox="1"/>
          <p:nvPr/>
        </p:nvSpPr>
        <p:spPr>
          <a:xfrm>
            <a:off x="162696" y="203201"/>
            <a:ext cx="861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Location plan: </a:t>
            </a:r>
            <a:r>
              <a:rPr lang="de-AT" b="1" dirty="0"/>
              <a:t>Hotel Secession an der Oper </a:t>
            </a:r>
            <a:r>
              <a:rPr lang="de-AT" dirty="0" err="1"/>
              <a:t>to</a:t>
            </a:r>
            <a:r>
              <a:rPr lang="de-AT" dirty="0"/>
              <a:t> TU Wien Karlsplatz 13 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99EF21E-1377-4E8B-BFF2-F7F61AAEB611}"/>
              </a:ext>
            </a:extLst>
          </p:cNvPr>
          <p:cNvCxnSpPr>
            <a:cxnSpLocks/>
          </p:cNvCxnSpPr>
          <p:nvPr/>
        </p:nvCxnSpPr>
        <p:spPr>
          <a:xfrm>
            <a:off x="1805354" y="1414585"/>
            <a:ext cx="1445846" cy="16177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7E3C999-ECE2-4B23-BF9D-8BBBE3C3E5AF}"/>
              </a:ext>
            </a:extLst>
          </p:cNvPr>
          <p:cNvCxnSpPr>
            <a:cxnSpLocks/>
          </p:cNvCxnSpPr>
          <p:nvPr/>
        </p:nvCxnSpPr>
        <p:spPr>
          <a:xfrm>
            <a:off x="3899877" y="3429000"/>
            <a:ext cx="1445846" cy="275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75D5273-B0E9-4536-B26B-0C860854BFDE}"/>
              </a:ext>
            </a:extLst>
          </p:cNvPr>
          <p:cNvCxnSpPr>
            <a:cxnSpLocks/>
          </p:cNvCxnSpPr>
          <p:nvPr/>
        </p:nvCxnSpPr>
        <p:spPr>
          <a:xfrm>
            <a:off x="5315795" y="3725113"/>
            <a:ext cx="2042426" cy="85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D873E81-2BB5-4BB6-8E97-3761FB8A38F5}"/>
              </a:ext>
            </a:extLst>
          </p:cNvPr>
          <p:cNvCxnSpPr>
            <a:cxnSpLocks/>
          </p:cNvCxnSpPr>
          <p:nvPr/>
        </p:nvCxnSpPr>
        <p:spPr>
          <a:xfrm>
            <a:off x="3305908" y="3032369"/>
            <a:ext cx="593969" cy="3966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C4EFBE2-802E-42EB-9A21-9D3F922F3B91}"/>
              </a:ext>
            </a:extLst>
          </p:cNvPr>
          <p:cNvCxnSpPr>
            <a:cxnSpLocks/>
          </p:cNvCxnSpPr>
          <p:nvPr/>
        </p:nvCxnSpPr>
        <p:spPr>
          <a:xfrm flipV="1">
            <a:off x="7424616" y="4353170"/>
            <a:ext cx="109415" cy="244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82E47474-2DBC-4D45-BE9B-1D6CAC75FC18}"/>
              </a:ext>
            </a:extLst>
          </p:cNvPr>
          <p:cNvSpPr txBox="1"/>
          <p:nvPr/>
        </p:nvSpPr>
        <p:spPr>
          <a:xfrm>
            <a:off x="7782776" y="3335160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1040 Vienna, Karlsplatz 13, </a:t>
            </a:r>
            <a:r>
              <a:rPr lang="de-AT" sz="1400" dirty="0" err="1"/>
              <a:t>staircase</a:t>
            </a:r>
            <a:r>
              <a:rPr lang="de-AT" sz="1400" dirty="0"/>
              <a:t> 1,</a:t>
            </a:r>
          </a:p>
          <a:p>
            <a:r>
              <a:rPr lang="de-AT" sz="1400" dirty="0"/>
              <a:t>4</a:t>
            </a:r>
            <a:r>
              <a:rPr lang="de-AT" sz="1400" baseline="30000" dirty="0"/>
              <a:t>th</a:t>
            </a:r>
            <a:r>
              <a:rPr lang="de-AT" sz="1400" dirty="0"/>
              <a:t> </a:t>
            </a:r>
            <a:r>
              <a:rPr lang="de-AT" sz="1400" dirty="0" err="1"/>
              <a:t>floor</a:t>
            </a:r>
            <a:r>
              <a:rPr lang="de-AT" sz="1400" dirty="0"/>
              <a:t>,  Kuppelsaal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9BB4347-12D6-4F56-9B64-477237B6E524}"/>
              </a:ext>
            </a:extLst>
          </p:cNvPr>
          <p:cNvSpPr txBox="1"/>
          <p:nvPr/>
        </p:nvSpPr>
        <p:spPr>
          <a:xfrm>
            <a:off x="162696" y="2145291"/>
            <a:ext cx="20788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Hotel Secession an der Oper, </a:t>
            </a:r>
            <a:br>
              <a:rPr lang="de-AT" sz="1400" dirty="0"/>
            </a:br>
            <a:r>
              <a:rPr lang="de-AT" sz="1400" dirty="0"/>
              <a:t>1060 Vienna, Getreidemarkt 5</a:t>
            </a:r>
          </a:p>
        </p:txBody>
      </p:sp>
      <p:sp>
        <p:nvSpPr>
          <p:cNvPr id="28" name="Multiplikationszeichen 27">
            <a:extLst>
              <a:ext uri="{FF2B5EF4-FFF2-40B4-BE49-F238E27FC236}">
                <a16:creationId xmlns:a16="http://schemas.microsoft.com/office/drawing/2014/main" id="{6A179B50-0846-46B8-B851-CE3300A60D1C}"/>
              </a:ext>
            </a:extLst>
          </p:cNvPr>
          <p:cNvSpPr/>
          <p:nvPr/>
        </p:nvSpPr>
        <p:spPr>
          <a:xfrm>
            <a:off x="7358221" y="4073824"/>
            <a:ext cx="351620" cy="3790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8C285D12-BE14-4933-A869-EA7896A04E21}"/>
              </a:ext>
            </a:extLst>
          </p:cNvPr>
          <p:cNvCxnSpPr>
            <a:cxnSpLocks/>
          </p:cNvCxnSpPr>
          <p:nvPr/>
        </p:nvCxnSpPr>
        <p:spPr>
          <a:xfrm>
            <a:off x="5779069" y="3317131"/>
            <a:ext cx="1824627" cy="644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896ED7F-917A-41A5-9FF9-370B31A10CFC}"/>
              </a:ext>
            </a:extLst>
          </p:cNvPr>
          <p:cNvCxnSpPr>
            <a:cxnSpLocks/>
          </p:cNvCxnSpPr>
          <p:nvPr/>
        </p:nvCxnSpPr>
        <p:spPr>
          <a:xfrm flipV="1">
            <a:off x="5618044" y="3335160"/>
            <a:ext cx="161025" cy="3899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76B5BFBB-30CD-49FC-9129-A65D0E004196}"/>
              </a:ext>
            </a:extLst>
          </p:cNvPr>
          <p:cNvSpPr txBox="1"/>
          <p:nvPr/>
        </p:nvSpPr>
        <p:spPr>
          <a:xfrm>
            <a:off x="1386434" y="3376247"/>
            <a:ext cx="228180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Bärenmühle - Passage</a:t>
            </a:r>
          </a:p>
        </p:txBody>
      </p:sp>
      <p:sp>
        <p:nvSpPr>
          <p:cNvPr id="37" name="Flussdiagramm: Verbinder 36">
            <a:extLst>
              <a:ext uri="{FF2B5EF4-FFF2-40B4-BE49-F238E27FC236}">
                <a16:creationId xmlns:a16="http://schemas.microsoft.com/office/drawing/2014/main" id="{3A82DA4C-907C-46FC-9266-AB0C6678B7B6}"/>
              </a:ext>
            </a:extLst>
          </p:cNvPr>
          <p:cNvSpPr/>
          <p:nvPr/>
        </p:nvSpPr>
        <p:spPr>
          <a:xfrm>
            <a:off x="1645783" y="1347556"/>
            <a:ext cx="209725" cy="2013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521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4D09592-79E7-4D8F-8292-E83DD91B5076}"/>
              </a:ext>
            </a:extLst>
          </p:cNvPr>
          <p:cNvSpPr txBox="1"/>
          <p:nvPr/>
        </p:nvSpPr>
        <p:spPr>
          <a:xfrm>
            <a:off x="162696" y="203201"/>
            <a:ext cx="861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Location plan: </a:t>
            </a:r>
            <a:r>
              <a:rPr lang="de-AT" b="1" dirty="0"/>
              <a:t>Hotel Erzherzog Rainer </a:t>
            </a:r>
            <a:r>
              <a:rPr lang="de-AT" dirty="0" err="1"/>
              <a:t>to</a:t>
            </a:r>
            <a:r>
              <a:rPr lang="de-AT" dirty="0"/>
              <a:t> TU Wien Karlsplatz 13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61A185-5EB6-4D7C-A074-43F056D95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388" y="599680"/>
            <a:ext cx="8281969" cy="5700452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9FA56D2-C2FD-483D-870E-C6EAA887A7C8}"/>
              </a:ext>
            </a:extLst>
          </p:cNvPr>
          <p:cNvCxnSpPr>
            <a:cxnSpLocks/>
          </p:cNvCxnSpPr>
          <p:nvPr/>
        </p:nvCxnSpPr>
        <p:spPr>
          <a:xfrm flipV="1">
            <a:off x="4370664" y="3783435"/>
            <a:ext cx="92279" cy="972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26FBF2-D5D2-4619-AAB4-F9A473D0B06B}"/>
              </a:ext>
            </a:extLst>
          </p:cNvPr>
          <p:cNvCxnSpPr>
            <a:cxnSpLocks/>
          </p:cNvCxnSpPr>
          <p:nvPr/>
        </p:nvCxnSpPr>
        <p:spPr>
          <a:xfrm>
            <a:off x="4472303" y="3783436"/>
            <a:ext cx="19294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CFC17004-3D53-49E5-B4D4-7469D040DAC8}"/>
              </a:ext>
            </a:extLst>
          </p:cNvPr>
          <p:cNvCxnSpPr>
            <a:cxnSpLocks/>
          </p:cNvCxnSpPr>
          <p:nvPr/>
        </p:nvCxnSpPr>
        <p:spPr>
          <a:xfrm flipH="1" flipV="1">
            <a:off x="4568776" y="3556932"/>
            <a:ext cx="96474" cy="1766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1C13D7-7799-4C89-86A4-DE36CDCDCA8A}"/>
              </a:ext>
            </a:extLst>
          </p:cNvPr>
          <p:cNvCxnSpPr>
            <a:cxnSpLocks/>
          </p:cNvCxnSpPr>
          <p:nvPr/>
        </p:nvCxnSpPr>
        <p:spPr>
          <a:xfrm flipV="1">
            <a:off x="4609324" y="1988191"/>
            <a:ext cx="138845" cy="1543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A6404DF1-A4EF-4E25-9960-0FAAD4C08C8D}"/>
              </a:ext>
            </a:extLst>
          </p:cNvPr>
          <p:cNvCxnSpPr>
            <a:cxnSpLocks/>
          </p:cNvCxnSpPr>
          <p:nvPr/>
        </p:nvCxnSpPr>
        <p:spPr>
          <a:xfrm flipV="1">
            <a:off x="4748169" y="671119"/>
            <a:ext cx="343948" cy="1317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B5CF4FC-A280-44E6-AFD4-03BFFC1314CC}"/>
              </a:ext>
            </a:extLst>
          </p:cNvPr>
          <p:cNvCxnSpPr>
            <a:cxnSpLocks/>
          </p:cNvCxnSpPr>
          <p:nvPr/>
        </p:nvCxnSpPr>
        <p:spPr>
          <a:xfrm>
            <a:off x="5092117" y="671119"/>
            <a:ext cx="1140903" cy="4530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124C34C-D00A-41C4-91F3-B5C87F28036E}"/>
              </a:ext>
            </a:extLst>
          </p:cNvPr>
          <p:cNvCxnSpPr>
            <a:cxnSpLocks/>
          </p:cNvCxnSpPr>
          <p:nvPr/>
        </p:nvCxnSpPr>
        <p:spPr>
          <a:xfrm flipH="1">
            <a:off x="6096000" y="1124125"/>
            <a:ext cx="100667" cy="2167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Multiplikationszeichen 30">
            <a:extLst>
              <a:ext uri="{FF2B5EF4-FFF2-40B4-BE49-F238E27FC236}">
                <a16:creationId xmlns:a16="http://schemas.microsoft.com/office/drawing/2014/main" id="{FDF05570-C1E6-4A27-A205-EB88B3BF3B67}"/>
              </a:ext>
            </a:extLst>
          </p:cNvPr>
          <p:cNvSpPr/>
          <p:nvPr/>
        </p:nvSpPr>
        <p:spPr>
          <a:xfrm>
            <a:off x="6047753" y="1232483"/>
            <a:ext cx="197159" cy="1632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2AB5A50-CD31-447F-AA66-8656DF6E436E}"/>
              </a:ext>
            </a:extLst>
          </p:cNvPr>
          <p:cNvSpPr txBox="1"/>
          <p:nvPr/>
        </p:nvSpPr>
        <p:spPr>
          <a:xfrm>
            <a:off x="4472303" y="4775686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Hotel Erzherzog Rainer 1040 Vienna, </a:t>
            </a:r>
            <a:r>
              <a:rPr lang="de-AT" sz="1400" dirty="0" err="1"/>
              <a:t>Wiedner</a:t>
            </a:r>
            <a:r>
              <a:rPr lang="de-AT" sz="1400" dirty="0"/>
              <a:t> Hauptstraße 27-29</a:t>
            </a:r>
          </a:p>
        </p:txBody>
      </p:sp>
      <p:sp>
        <p:nvSpPr>
          <p:cNvPr id="35" name="Flussdiagramm: Verbinder 34">
            <a:extLst>
              <a:ext uri="{FF2B5EF4-FFF2-40B4-BE49-F238E27FC236}">
                <a16:creationId xmlns:a16="http://schemas.microsoft.com/office/drawing/2014/main" id="{EC380774-374D-4914-910A-AB63309C50A4}"/>
              </a:ext>
            </a:extLst>
          </p:cNvPr>
          <p:cNvSpPr/>
          <p:nvPr/>
        </p:nvSpPr>
        <p:spPr>
          <a:xfrm>
            <a:off x="4253218" y="4755918"/>
            <a:ext cx="209725" cy="2013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3356CA6-FBC0-4C9C-9240-FD16D8CB61BB}"/>
              </a:ext>
            </a:extLst>
          </p:cNvPr>
          <p:cNvSpPr txBox="1"/>
          <p:nvPr/>
        </p:nvSpPr>
        <p:spPr>
          <a:xfrm>
            <a:off x="6293159" y="1303172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1040 Vienna, Karlsplatz 13, </a:t>
            </a:r>
            <a:r>
              <a:rPr lang="de-AT" sz="1400" dirty="0" err="1"/>
              <a:t>staircase</a:t>
            </a:r>
            <a:r>
              <a:rPr lang="de-AT" sz="1400" dirty="0"/>
              <a:t> 1,</a:t>
            </a:r>
          </a:p>
          <a:p>
            <a:r>
              <a:rPr lang="de-AT" sz="1400" dirty="0"/>
              <a:t>4</a:t>
            </a:r>
            <a:r>
              <a:rPr lang="de-AT" sz="1400" baseline="30000" dirty="0"/>
              <a:t>th</a:t>
            </a:r>
            <a:r>
              <a:rPr lang="de-AT" sz="1400" dirty="0"/>
              <a:t> </a:t>
            </a:r>
            <a:r>
              <a:rPr lang="de-AT" sz="1400" dirty="0" err="1"/>
              <a:t>floor</a:t>
            </a:r>
            <a:r>
              <a:rPr lang="de-AT" sz="1400" dirty="0"/>
              <a:t>,  Kuppelsaal </a:t>
            </a:r>
          </a:p>
        </p:txBody>
      </p:sp>
    </p:spTree>
    <p:extLst>
      <p:ext uri="{BB962C8B-B14F-4D97-AF65-F5344CB8AC3E}">
        <p14:creationId xmlns:p14="http://schemas.microsoft.com/office/powerpoint/2010/main" val="197900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A14C4A1-86BC-4419-AD1A-0C414B470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95"/>
            <a:ext cx="12192000" cy="521461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C3839C3-6E37-4C89-BF11-7FFB0764F5B3}"/>
              </a:ext>
            </a:extLst>
          </p:cNvPr>
          <p:cNvSpPr txBox="1"/>
          <p:nvPr/>
        </p:nvSpPr>
        <p:spPr>
          <a:xfrm>
            <a:off x="162696" y="203201"/>
            <a:ext cx="861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Location plan: </a:t>
            </a:r>
            <a:r>
              <a:rPr lang="de-AT" b="1" dirty="0"/>
              <a:t>Hotel Beethoven Wien </a:t>
            </a:r>
            <a:r>
              <a:rPr lang="de-AT" dirty="0" err="1"/>
              <a:t>to</a:t>
            </a:r>
            <a:r>
              <a:rPr lang="de-AT" dirty="0"/>
              <a:t> TU Wien Karlsplatz 13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58777C0-4136-4A3B-8A62-94B7666AF2CA}"/>
              </a:ext>
            </a:extLst>
          </p:cNvPr>
          <p:cNvSpPr txBox="1"/>
          <p:nvPr/>
        </p:nvSpPr>
        <p:spPr>
          <a:xfrm>
            <a:off x="979704" y="1007948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Hotel Beethoven Wien </a:t>
            </a:r>
            <a:br>
              <a:rPr lang="de-AT" sz="1400" dirty="0"/>
            </a:br>
            <a:r>
              <a:rPr lang="de-AT" sz="1400" dirty="0"/>
              <a:t>1060 Vienna, </a:t>
            </a:r>
            <a:r>
              <a:rPr lang="de-AT" sz="1400" dirty="0" err="1"/>
              <a:t>Papagenogasse</a:t>
            </a:r>
            <a:r>
              <a:rPr lang="de-AT" sz="1400" dirty="0"/>
              <a:t> 6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487ABB8-0701-490B-A626-808BDD85A467}"/>
              </a:ext>
            </a:extLst>
          </p:cNvPr>
          <p:cNvCxnSpPr>
            <a:cxnSpLocks/>
          </p:cNvCxnSpPr>
          <p:nvPr/>
        </p:nvCxnSpPr>
        <p:spPr>
          <a:xfrm>
            <a:off x="547120" y="1811216"/>
            <a:ext cx="912564" cy="11382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1446988-62F5-4F91-B8E5-F11F6B24E64C}"/>
              </a:ext>
            </a:extLst>
          </p:cNvPr>
          <p:cNvCxnSpPr>
            <a:cxnSpLocks/>
          </p:cNvCxnSpPr>
          <p:nvPr/>
        </p:nvCxnSpPr>
        <p:spPr>
          <a:xfrm flipV="1">
            <a:off x="1486467" y="1652631"/>
            <a:ext cx="1701350" cy="1269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47B2CC7-F27D-4E9B-B3B2-9AAE10823180}"/>
              </a:ext>
            </a:extLst>
          </p:cNvPr>
          <p:cNvCxnSpPr>
            <a:cxnSpLocks/>
          </p:cNvCxnSpPr>
          <p:nvPr/>
        </p:nvCxnSpPr>
        <p:spPr>
          <a:xfrm>
            <a:off x="3187817" y="1626825"/>
            <a:ext cx="850484" cy="873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2118173-840F-4BAF-88C8-1F9142AB052A}"/>
              </a:ext>
            </a:extLst>
          </p:cNvPr>
          <p:cNvCxnSpPr>
            <a:cxnSpLocks/>
          </p:cNvCxnSpPr>
          <p:nvPr/>
        </p:nvCxnSpPr>
        <p:spPr>
          <a:xfrm>
            <a:off x="4175318" y="2646476"/>
            <a:ext cx="925188" cy="482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91C12F8-D123-4C84-8793-CC0D57827F15}"/>
              </a:ext>
            </a:extLst>
          </p:cNvPr>
          <p:cNvCxnSpPr>
            <a:cxnSpLocks/>
          </p:cNvCxnSpPr>
          <p:nvPr/>
        </p:nvCxnSpPr>
        <p:spPr>
          <a:xfrm>
            <a:off x="5201174" y="3129094"/>
            <a:ext cx="2281806" cy="6627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3682C77-05C3-4223-BC74-65DAA2A0920F}"/>
              </a:ext>
            </a:extLst>
          </p:cNvPr>
          <p:cNvCxnSpPr>
            <a:cxnSpLocks/>
          </p:cNvCxnSpPr>
          <p:nvPr/>
        </p:nvCxnSpPr>
        <p:spPr>
          <a:xfrm>
            <a:off x="7641007" y="3868723"/>
            <a:ext cx="3482795" cy="14079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F4FE74AF-3553-43B6-A074-963805BB211F}"/>
              </a:ext>
            </a:extLst>
          </p:cNvPr>
          <p:cNvCxnSpPr>
            <a:cxnSpLocks/>
          </p:cNvCxnSpPr>
          <p:nvPr/>
        </p:nvCxnSpPr>
        <p:spPr>
          <a:xfrm flipV="1">
            <a:off x="11123802" y="4978577"/>
            <a:ext cx="109022" cy="2980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Multiplikationszeichen 27">
            <a:extLst>
              <a:ext uri="{FF2B5EF4-FFF2-40B4-BE49-F238E27FC236}">
                <a16:creationId xmlns:a16="http://schemas.microsoft.com/office/drawing/2014/main" id="{C62A5D4F-0B24-42FC-8AE0-66DDB35F02D5}"/>
              </a:ext>
            </a:extLst>
          </p:cNvPr>
          <p:cNvSpPr/>
          <p:nvPr/>
        </p:nvSpPr>
        <p:spPr>
          <a:xfrm>
            <a:off x="11178313" y="4599560"/>
            <a:ext cx="351620" cy="37901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A045ACB-3F9D-4E09-B707-F8825959B9AE}"/>
              </a:ext>
            </a:extLst>
          </p:cNvPr>
          <p:cNvCxnSpPr>
            <a:cxnSpLocks/>
          </p:cNvCxnSpPr>
          <p:nvPr/>
        </p:nvCxnSpPr>
        <p:spPr>
          <a:xfrm flipV="1">
            <a:off x="9531292" y="3691156"/>
            <a:ext cx="426440" cy="8563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95A5A839-C28E-4335-BDBC-0331F07B1603}"/>
              </a:ext>
            </a:extLst>
          </p:cNvPr>
          <p:cNvCxnSpPr>
            <a:cxnSpLocks/>
          </p:cNvCxnSpPr>
          <p:nvPr/>
        </p:nvCxnSpPr>
        <p:spPr>
          <a:xfrm>
            <a:off x="9981501" y="3691156"/>
            <a:ext cx="1486249" cy="6291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CCCA2E7-CFF9-4DDD-937C-4E686FF59EED}"/>
              </a:ext>
            </a:extLst>
          </p:cNvPr>
          <p:cNvCxnSpPr>
            <a:cxnSpLocks/>
          </p:cNvCxnSpPr>
          <p:nvPr/>
        </p:nvCxnSpPr>
        <p:spPr>
          <a:xfrm flipH="1">
            <a:off x="11396478" y="4365862"/>
            <a:ext cx="58357" cy="2336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Flussdiagramm: Verbinder 38">
            <a:extLst>
              <a:ext uri="{FF2B5EF4-FFF2-40B4-BE49-F238E27FC236}">
                <a16:creationId xmlns:a16="http://schemas.microsoft.com/office/drawing/2014/main" id="{A2E8714A-4AEF-4FEC-BE36-4825C2BA57ED}"/>
              </a:ext>
            </a:extLst>
          </p:cNvPr>
          <p:cNvSpPr/>
          <p:nvPr/>
        </p:nvSpPr>
        <p:spPr>
          <a:xfrm>
            <a:off x="547120" y="1276612"/>
            <a:ext cx="209725" cy="2013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A1FF416-AF65-4350-945F-588F72631A33}"/>
              </a:ext>
            </a:extLst>
          </p:cNvPr>
          <p:cNvSpPr txBox="1"/>
          <p:nvPr/>
        </p:nvSpPr>
        <p:spPr>
          <a:xfrm>
            <a:off x="2472156" y="3103228"/>
            <a:ext cx="228180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Bärenmühle Passage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9DA4D2-E8E1-4AC5-9AD2-E0D6C857CD9C}"/>
              </a:ext>
            </a:extLst>
          </p:cNvPr>
          <p:cNvSpPr txBox="1"/>
          <p:nvPr/>
        </p:nvSpPr>
        <p:spPr>
          <a:xfrm>
            <a:off x="9927151" y="3276292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1040 Vienna, Karlsplatz 13, </a:t>
            </a:r>
            <a:r>
              <a:rPr lang="de-AT" sz="1400" dirty="0" err="1"/>
              <a:t>staircase</a:t>
            </a:r>
            <a:r>
              <a:rPr lang="de-AT" sz="1400" dirty="0"/>
              <a:t> 1, 4</a:t>
            </a:r>
            <a:r>
              <a:rPr lang="de-AT" sz="1400" baseline="30000" dirty="0"/>
              <a:t>th</a:t>
            </a:r>
            <a:r>
              <a:rPr lang="de-AT" sz="1400" dirty="0"/>
              <a:t> </a:t>
            </a:r>
            <a:r>
              <a:rPr lang="de-AT" sz="1400" dirty="0" err="1"/>
              <a:t>floor</a:t>
            </a:r>
            <a:r>
              <a:rPr lang="de-AT" sz="1400" dirty="0"/>
              <a:t>,  Kuppelsaal </a:t>
            </a:r>
          </a:p>
        </p:txBody>
      </p:sp>
    </p:spTree>
    <p:extLst>
      <p:ext uri="{BB962C8B-B14F-4D97-AF65-F5344CB8AC3E}">
        <p14:creationId xmlns:p14="http://schemas.microsoft.com/office/powerpoint/2010/main" val="343860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CEB6567-074C-4849-84BC-6913139EA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599" y="800092"/>
            <a:ext cx="8430802" cy="57443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AE406FC-682C-45DD-959B-0CC2017B169E}"/>
              </a:ext>
            </a:extLst>
          </p:cNvPr>
          <p:cNvSpPr txBox="1"/>
          <p:nvPr/>
        </p:nvSpPr>
        <p:spPr>
          <a:xfrm>
            <a:off x="162695" y="165494"/>
            <a:ext cx="934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Location plan: </a:t>
            </a:r>
            <a:r>
              <a:rPr lang="de-AT" b="1" dirty="0"/>
              <a:t>Hotel Grand Ferdinand </a:t>
            </a:r>
            <a:r>
              <a:rPr lang="de-AT" dirty="0" err="1"/>
              <a:t>to</a:t>
            </a:r>
            <a:r>
              <a:rPr lang="de-AT" dirty="0"/>
              <a:t> TU Wien Karlsplatz 13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84455D-FAD0-459D-9668-D04C3DF3BE8F}"/>
              </a:ext>
            </a:extLst>
          </p:cNvPr>
          <p:cNvSpPr txBox="1"/>
          <p:nvPr/>
        </p:nvSpPr>
        <p:spPr>
          <a:xfrm>
            <a:off x="8465279" y="1311033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Hotel Grand Ferdinand 1010 Vienna, Schubertring 10-12 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BF28B893-E1D8-42D3-9787-464664C1258E}"/>
              </a:ext>
            </a:extLst>
          </p:cNvPr>
          <p:cNvCxnSpPr>
            <a:cxnSpLocks/>
          </p:cNvCxnSpPr>
          <p:nvPr/>
        </p:nvCxnSpPr>
        <p:spPr>
          <a:xfrm flipH="1">
            <a:off x="7994709" y="2374084"/>
            <a:ext cx="243280" cy="4194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B50401B-A6C0-458E-B907-E7C2C859DD15}"/>
              </a:ext>
            </a:extLst>
          </p:cNvPr>
          <p:cNvCxnSpPr>
            <a:cxnSpLocks/>
          </p:cNvCxnSpPr>
          <p:nvPr/>
        </p:nvCxnSpPr>
        <p:spPr>
          <a:xfrm flipH="1">
            <a:off x="7457813" y="2852257"/>
            <a:ext cx="536895" cy="1688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E862E69-E855-4859-ACB2-B63C75487FB1}"/>
              </a:ext>
            </a:extLst>
          </p:cNvPr>
          <p:cNvCxnSpPr>
            <a:cxnSpLocks/>
          </p:cNvCxnSpPr>
          <p:nvPr/>
        </p:nvCxnSpPr>
        <p:spPr>
          <a:xfrm>
            <a:off x="7457813" y="3021093"/>
            <a:ext cx="100668" cy="349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7E2DA00-6CB7-4EB7-9539-ACE85CF9B9D1}"/>
              </a:ext>
            </a:extLst>
          </p:cNvPr>
          <p:cNvCxnSpPr>
            <a:cxnSpLocks/>
          </p:cNvCxnSpPr>
          <p:nvPr/>
        </p:nvCxnSpPr>
        <p:spPr>
          <a:xfrm flipH="1">
            <a:off x="7225042" y="3370277"/>
            <a:ext cx="283105" cy="734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A700FB2-FAC9-42A6-B2AE-2329F4C5FA10}"/>
              </a:ext>
            </a:extLst>
          </p:cNvPr>
          <p:cNvCxnSpPr>
            <a:cxnSpLocks/>
          </p:cNvCxnSpPr>
          <p:nvPr/>
        </p:nvCxnSpPr>
        <p:spPr>
          <a:xfrm flipH="1" flipV="1">
            <a:off x="5746459" y="3021093"/>
            <a:ext cx="1452356" cy="4079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F958971-4339-4519-889B-6F4928185596}"/>
              </a:ext>
            </a:extLst>
          </p:cNvPr>
          <p:cNvCxnSpPr>
            <a:cxnSpLocks/>
          </p:cNvCxnSpPr>
          <p:nvPr/>
        </p:nvCxnSpPr>
        <p:spPr>
          <a:xfrm flipH="1">
            <a:off x="5209563" y="3021093"/>
            <a:ext cx="536898" cy="14418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76EFA71C-B5B5-4968-9410-CB607936F999}"/>
              </a:ext>
            </a:extLst>
          </p:cNvPr>
          <p:cNvCxnSpPr>
            <a:cxnSpLocks/>
          </p:cNvCxnSpPr>
          <p:nvPr/>
        </p:nvCxnSpPr>
        <p:spPr>
          <a:xfrm flipH="1">
            <a:off x="4833710" y="4462943"/>
            <a:ext cx="375853" cy="12080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Multiplikationszeichen 31">
            <a:extLst>
              <a:ext uri="{FF2B5EF4-FFF2-40B4-BE49-F238E27FC236}">
                <a16:creationId xmlns:a16="http://schemas.microsoft.com/office/drawing/2014/main" id="{F10C163D-9FE2-4143-A41B-A1818BD7245F}"/>
              </a:ext>
            </a:extLst>
          </p:cNvPr>
          <p:cNvSpPr/>
          <p:nvPr/>
        </p:nvSpPr>
        <p:spPr>
          <a:xfrm>
            <a:off x="4645784" y="5658545"/>
            <a:ext cx="375852" cy="27707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4" name="Flussdiagramm: Verbinder 33">
            <a:extLst>
              <a:ext uri="{FF2B5EF4-FFF2-40B4-BE49-F238E27FC236}">
                <a16:creationId xmlns:a16="http://schemas.microsoft.com/office/drawing/2014/main" id="{60259C86-BE63-4CC8-B6B6-CC81BEC1B8A5}"/>
              </a:ext>
            </a:extLst>
          </p:cNvPr>
          <p:cNvSpPr/>
          <p:nvPr/>
        </p:nvSpPr>
        <p:spPr>
          <a:xfrm>
            <a:off x="8116349" y="2273416"/>
            <a:ext cx="209725" cy="2013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6EBECDC-F83C-4196-AAB6-8E04A67FFA92}"/>
              </a:ext>
            </a:extLst>
          </p:cNvPr>
          <p:cNvSpPr txBox="1"/>
          <p:nvPr/>
        </p:nvSpPr>
        <p:spPr>
          <a:xfrm>
            <a:off x="2522046" y="5147738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1040 Vienna, Karlsplatz 13, </a:t>
            </a:r>
            <a:r>
              <a:rPr lang="de-AT" sz="1400" dirty="0" err="1"/>
              <a:t>staircase</a:t>
            </a:r>
            <a:r>
              <a:rPr lang="de-AT" sz="1400" dirty="0"/>
              <a:t> 1, 4</a:t>
            </a:r>
            <a:r>
              <a:rPr lang="de-AT" sz="1400" baseline="30000" dirty="0"/>
              <a:t>th</a:t>
            </a:r>
            <a:r>
              <a:rPr lang="de-AT" sz="1400" dirty="0"/>
              <a:t> </a:t>
            </a:r>
            <a:r>
              <a:rPr lang="de-AT" sz="1400" dirty="0" err="1"/>
              <a:t>floor</a:t>
            </a:r>
            <a:r>
              <a:rPr lang="de-AT" sz="1400" dirty="0"/>
              <a:t>,  Kuppelsaal </a:t>
            </a:r>
          </a:p>
        </p:txBody>
      </p:sp>
    </p:spTree>
    <p:extLst>
      <p:ext uri="{BB962C8B-B14F-4D97-AF65-F5344CB8AC3E}">
        <p14:creationId xmlns:p14="http://schemas.microsoft.com/office/powerpoint/2010/main" val="38722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49DBFF-6A8D-41D3-A884-D0D0BDBE69F7}"/>
              </a:ext>
            </a:extLst>
          </p:cNvPr>
          <p:cNvSpPr txBox="1"/>
          <p:nvPr/>
        </p:nvSpPr>
        <p:spPr>
          <a:xfrm>
            <a:off x="162695" y="203201"/>
            <a:ext cx="934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Location plan: </a:t>
            </a:r>
            <a:r>
              <a:rPr lang="de-AT" b="1" dirty="0"/>
              <a:t>Hotel Grand Ferdinand  </a:t>
            </a:r>
            <a:r>
              <a:rPr lang="de-AT" dirty="0" err="1"/>
              <a:t>to</a:t>
            </a:r>
            <a:r>
              <a:rPr lang="de-AT" dirty="0"/>
              <a:t> TU Wien Karlsplatz 13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AD1929-0D05-4E28-80C7-C524262D7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887" y="729840"/>
            <a:ext cx="5257457" cy="561642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F9968FC-11EB-4DB7-B3B8-AF8F3A78536B}"/>
              </a:ext>
            </a:extLst>
          </p:cNvPr>
          <p:cNvSpPr txBox="1"/>
          <p:nvPr/>
        </p:nvSpPr>
        <p:spPr>
          <a:xfrm>
            <a:off x="2207440" y="2066042"/>
            <a:ext cx="207889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Hotel Motel </a:t>
            </a:r>
            <a:r>
              <a:rPr lang="de-AT" sz="1400" dirty="0" err="1"/>
              <a:t>One</a:t>
            </a:r>
            <a:r>
              <a:rPr lang="de-AT" sz="1400" dirty="0"/>
              <a:t> Wien Staatsoper</a:t>
            </a:r>
            <a:br>
              <a:rPr lang="de-AT" sz="1400" dirty="0"/>
            </a:br>
            <a:r>
              <a:rPr lang="de-AT" sz="1400" dirty="0"/>
              <a:t>1040 Vienna, </a:t>
            </a:r>
            <a:r>
              <a:rPr lang="de-AT" sz="1400" dirty="0" err="1"/>
              <a:t>Elisabethstrasse</a:t>
            </a:r>
            <a:r>
              <a:rPr lang="de-AT" sz="1400" dirty="0"/>
              <a:t> 5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B48EF73-6492-4EF6-BA25-AB22C8364C6D}"/>
              </a:ext>
            </a:extLst>
          </p:cNvPr>
          <p:cNvCxnSpPr>
            <a:cxnSpLocks/>
          </p:cNvCxnSpPr>
          <p:nvPr/>
        </p:nvCxnSpPr>
        <p:spPr>
          <a:xfrm flipH="1">
            <a:off x="4555223" y="3014430"/>
            <a:ext cx="83889" cy="315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81B9F23-2E2F-492B-8BF0-3C4D087CD398}"/>
              </a:ext>
            </a:extLst>
          </p:cNvPr>
          <p:cNvCxnSpPr>
            <a:cxnSpLocks/>
          </p:cNvCxnSpPr>
          <p:nvPr/>
        </p:nvCxnSpPr>
        <p:spPr>
          <a:xfrm>
            <a:off x="4555222" y="3330429"/>
            <a:ext cx="780176" cy="985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104DCD3-0FAC-4ED4-8C9F-ACFB3BE467F7}"/>
              </a:ext>
            </a:extLst>
          </p:cNvPr>
          <p:cNvCxnSpPr>
            <a:cxnSpLocks/>
          </p:cNvCxnSpPr>
          <p:nvPr/>
        </p:nvCxnSpPr>
        <p:spPr>
          <a:xfrm flipH="1">
            <a:off x="5092117" y="3538055"/>
            <a:ext cx="394283" cy="1268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02E8999-BB7E-4568-9996-8B4FC8F9BC68}"/>
              </a:ext>
            </a:extLst>
          </p:cNvPr>
          <p:cNvCxnSpPr>
            <a:cxnSpLocks/>
          </p:cNvCxnSpPr>
          <p:nvPr/>
        </p:nvCxnSpPr>
        <p:spPr>
          <a:xfrm>
            <a:off x="5092117" y="4806892"/>
            <a:ext cx="783500" cy="327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Multiplikationszeichen 15">
            <a:extLst>
              <a:ext uri="{FF2B5EF4-FFF2-40B4-BE49-F238E27FC236}">
                <a16:creationId xmlns:a16="http://schemas.microsoft.com/office/drawing/2014/main" id="{CA3BE600-D9ED-440C-A09D-50E5C9489206}"/>
              </a:ext>
            </a:extLst>
          </p:cNvPr>
          <p:cNvSpPr/>
          <p:nvPr/>
        </p:nvSpPr>
        <p:spPr>
          <a:xfrm>
            <a:off x="5777035" y="5209721"/>
            <a:ext cx="197159" cy="1632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44BA72-8174-48FB-9E6A-FF884D4CF5A5}"/>
              </a:ext>
            </a:extLst>
          </p:cNvPr>
          <p:cNvSpPr txBox="1"/>
          <p:nvPr/>
        </p:nvSpPr>
        <p:spPr>
          <a:xfrm>
            <a:off x="6096000" y="5134062"/>
            <a:ext cx="207889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AT" sz="1400" dirty="0"/>
              <a:t>1040 Vienna, Karlsplatz 13, </a:t>
            </a:r>
            <a:r>
              <a:rPr lang="de-AT" sz="1400" dirty="0" err="1"/>
              <a:t>staircase</a:t>
            </a:r>
            <a:r>
              <a:rPr lang="de-AT" sz="1400" dirty="0"/>
              <a:t> 1, 4</a:t>
            </a:r>
            <a:r>
              <a:rPr lang="de-AT" sz="1400" baseline="30000" dirty="0"/>
              <a:t>th</a:t>
            </a:r>
            <a:r>
              <a:rPr lang="de-AT" sz="1400" dirty="0"/>
              <a:t> </a:t>
            </a:r>
            <a:r>
              <a:rPr lang="de-AT" sz="1400" dirty="0" err="1"/>
              <a:t>floor</a:t>
            </a:r>
            <a:r>
              <a:rPr lang="de-AT" sz="1400" dirty="0"/>
              <a:t>,  Kuppelsaal </a:t>
            </a:r>
          </a:p>
        </p:txBody>
      </p:sp>
    </p:spTree>
    <p:extLst>
      <p:ext uri="{BB962C8B-B14F-4D97-AF65-F5344CB8AC3E}">
        <p14:creationId xmlns:p14="http://schemas.microsoft.com/office/powerpoint/2010/main" val="208153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Breitbild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Kusebauch</dc:creator>
  <cp:lastModifiedBy>Barbara Kusebauch</cp:lastModifiedBy>
  <cp:revision>25</cp:revision>
  <dcterms:created xsi:type="dcterms:W3CDTF">2019-10-03T07:54:32Z</dcterms:created>
  <dcterms:modified xsi:type="dcterms:W3CDTF">2024-11-19T15:43:40Z</dcterms:modified>
</cp:coreProperties>
</file>