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0" r:id="rId2"/>
  </p:sldMasterIdLst>
  <p:notesMasterIdLst>
    <p:notesMasterId r:id="rId15"/>
  </p:notesMasterIdLst>
  <p:handoutMasterIdLst>
    <p:handoutMasterId r:id="rId16"/>
  </p:handoutMasterIdLst>
  <p:sldIdLst>
    <p:sldId id="256" r:id="rId3"/>
    <p:sldId id="665" r:id="rId4"/>
    <p:sldId id="667" r:id="rId5"/>
    <p:sldId id="669" r:id="rId6"/>
    <p:sldId id="670" r:id="rId7"/>
    <p:sldId id="671" r:id="rId8"/>
    <p:sldId id="672" r:id="rId9"/>
    <p:sldId id="673" r:id="rId10"/>
    <p:sldId id="674" r:id="rId11"/>
    <p:sldId id="676" r:id="rId12"/>
    <p:sldId id="677" r:id="rId13"/>
    <p:sldId id="664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  <a:srgbClr val="5E7677"/>
    <a:srgbClr val="DF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4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4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87978D-BD3C-7D4D-8E93-746672A2DF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749FCA-0F78-C546-976F-F44763880E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7E76F-4C3A-394A-883C-0606901ACADA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EB6DD-EB12-4647-B49E-3687341661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19FF4-099A-5846-B1B0-14FFC9ABC5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101E8-B3C7-CD43-B2DA-319DB0E6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2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5AF51-856C-7B43-A943-1DB85BA58D5B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4CB54-1E5F-9042-BF5F-8203C24F1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Re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0" y="387459"/>
            <a:ext cx="8136609" cy="5424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57187" y="805912"/>
            <a:ext cx="6593803" cy="4626243"/>
          </a:xfrm>
        </p:spPr>
        <p:txBody>
          <a:bodyPr lIns="108000" anchor="ctr" anchorCtr="0">
            <a:normAutofit/>
          </a:bodyPr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/>
              <a:t>Add title</a:t>
            </a:r>
            <a:endParaRPr lang="de-AT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7153194" y="3758339"/>
            <a:ext cx="4269058" cy="2533973"/>
          </a:xfrm>
          <a:prstGeom prst="rect">
            <a:avLst/>
          </a:prstGeom>
          <a:solidFill>
            <a:srgbClr val="DF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7307263" y="3921072"/>
            <a:ext cx="3937000" cy="222414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aseline="0">
                <a:solidFill>
                  <a:srgbClr val="5E7677"/>
                </a:solidFill>
              </a:defRPr>
            </a:lvl1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218022"/>
            <a:ext cx="63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854AF-E7AE-434F-9AAB-367F768267A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4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519207"/>
          </a:xfrm>
        </p:spPr>
        <p:txBody>
          <a:bodyPr/>
          <a:lstStyle/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519207"/>
          </a:xfrm>
        </p:spPr>
        <p:txBody>
          <a:bodyPr/>
          <a:lstStyle/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11" name="Grafik 6">
            <a:extLst>
              <a:ext uri="{FF2B5EF4-FFF2-40B4-BE49-F238E27FC236}">
                <a16:creationId xmlns:a16="http://schemas.microsoft.com/office/drawing/2014/main" id="{5F57D7ED-B7F4-7542-A976-D4EF081F81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86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60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9848286-858C-4249-8840-D1BD0B6B4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86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71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6" name="Grafik 6">
            <a:extLst>
              <a:ext uri="{FF2B5EF4-FFF2-40B4-BE49-F238E27FC236}">
                <a16:creationId xmlns:a16="http://schemas.microsoft.com/office/drawing/2014/main" id="{035EFBFD-3F4F-8B40-A9F3-53107789DB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86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15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514350" indent="-514350">
              <a:buFont typeface="+mj-lt"/>
              <a:buAutoNum type="arabicPeriod"/>
              <a:defRPr sz="2400" baseline="0"/>
            </a:lvl1pPr>
            <a:lvl2pPr marL="971550" indent="-514350">
              <a:buFont typeface="+mj-lt"/>
              <a:buAutoNum type="alphaLcPeriod"/>
              <a:defRPr sz="2200" baseline="0"/>
            </a:lvl2pPr>
            <a:lvl3pPr marL="1371600" indent="-457200">
              <a:buFont typeface="+mj-lt"/>
              <a:buAutoNum type="romanLcPeriod"/>
              <a:defRPr sz="2000" baseline="0"/>
            </a:lvl3pPr>
            <a:lvl4pPr marL="1371600" indent="0">
              <a:buFont typeface="+mj-lt"/>
              <a:buNone/>
              <a:defRPr sz="2000"/>
            </a:lvl4pPr>
            <a:lvl5pPr marL="2286000" indent="-457200">
              <a:buFont typeface="+mj-lt"/>
              <a:buAutoNum type="arabicPeriod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First </a:t>
            </a:r>
            <a:r>
              <a:rPr lang="de-DE" dirty="0" err="1"/>
              <a:t>level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0"/>
            <a:r>
              <a:rPr lang="de-DE" dirty="0"/>
              <a:t>First </a:t>
            </a:r>
            <a:r>
              <a:rPr lang="de-DE" dirty="0" err="1"/>
              <a:t>level</a:t>
            </a:r>
            <a:endParaRPr lang="de-DE" dirty="0"/>
          </a:p>
          <a:p>
            <a:pPr lvl="0"/>
            <a:r>
              <a:rPr lang="de-DE" dirty="0"/>
              <a:t>First </a:t>
            </a:r>
            <a:r>
              <a:rPr lang="de-DE" dirty="0" err="1"/>
              <a:t>level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9" name="Grafik 6">
            <a:extLst>
              <a:ext uri="{FF2B5EF4-FFF2-40B4-BE49-F238E27FC236}">
                <a16:creationId xmlns:a16="http://schemas.microsoft.com/office/drawing/2014/main" id="{B053E35E-E884-F44E-AFAC-226E51D4D9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86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5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Add a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click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symbol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6">
            <a:extLst>
              <a:ext uri="{FF2B5EF4-FFF2-40B4-BE49-F238E27FC236}">
                <a16:creationId xmlns:a16="http://schemas.microsoft.com/office/drawing/2014/main" id="{F82A994E-2255-7C46-9FC0-4E987610E9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86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06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51F5E-1665-BA42-994F-F8D1FF942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5B0DA-B2CF-EB45-BCD1-FFCC7B728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4BDA3-AA2A-F741-9CD5-EA5983F0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A06DE-2E27-D04C-B34F-9BA21790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0050B-F423-4245-AED9-9B554DA6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12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F631D-230D-4E4C-9DF0-8C3C9D5F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7F5EF-E17F-2A4F-BA89-1422C8677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DDF0-8A5B-3440-A1C0-1F2D999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95681-9678-D44E-B6DC-C276BFBD3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1A38-C4AE-E043-A684-F0C583D3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04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4AAC7-AAE1-C941-97FB-F8DD02B1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CD8AD-30EA-1345-8C5C-5EAF8B685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E0BBF-74A9-D945-BF3F-86AB1E3CD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7DB90-1FD1-2946-BA3D-5B16D32C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705A-83E5-0C47-97DC-EA12A97A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26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DA17-EA6B-0844-AF95-908EB930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3DC2B-7A2A-674D-BAF2-A04E2485B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AE005-E375-1F46-8CD2-6E5F9A882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C5915-FAD9-0A4B-A368-AB20AEC6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0C5DC-16FD-3845-84A2-6E4CDFBA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554E2-99D1-2348-8624-48BF5608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83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F5B4D-E68C-7E43-B427-B8602784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462CD-D668-254A-BA03-B0BCA73F2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0221F-39E2-6548-AF6C-5399E981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301E3-E46D-3648-A8CC-A562DAF94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74C09B-20D2-7C4A-8741-DA5391DCF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4CB0B-E8F6-6C4E-8DF0-042F52E7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5696A4-F322-4248-BE51-8F38303F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493DF-2BC7-764E-88D3-42DC139E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with Re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387459"/>
            <a:ext cx="8136610" cy="542440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Add a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click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symbol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>
          <a:xfrm>
            <a:off x="7153194" y="4091553"/>
            <a:ext cx="4269058" cy="2766447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platzhalt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7307263" y="4292600"/>
            <a:ext cx="3937000" cy="230967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/>
              <a:t>Add title</a:t>
            </a:r>
            <a:endParaRPr lang="de-AT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218022"/>
            <a:ext cx="63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854AF-E7AE-434F-9AAB-367F768267A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9970B9D-B9BB-074D-82EA-53FDCD3213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08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31174-90D5-334A-9D0F-540623FD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6FFFB-2D14-7543-84F5-5A9C58BD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C499D-743F-064F-A277-4ED3BC3C7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422C6-98E2-9045-8F48-8072FFF6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51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28CE4-4A13-6B4B-829E-CE6FFC68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0D02CB-3B1D-684B-AB2A-F133910C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D8D92-969E-5C44-A448-633A8A7D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84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F37BA-FB5D-8544-8ABA-C2F29285B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5EB22-71CE-804C-820B-900E6B589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E01DE-802F-E44E-8D5E-E2937F06A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8787E-ED7C-3241-8857-23A24FF8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4A76A-D8DE-6347-B6AC-7564EC2A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3D710-6804-DD4E-90AC-38DD81A6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5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59D1-61F0-7746-B4F1-9010AAFA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BB55B1-D9A1-B84B-A11B-5252D14EC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5CFAC-3384-424F-9547-E52D655B8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ED5A-A4A7-DE4B-B876-6279B36F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57FFA-2B94-5644-8B0F-D90A1D55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1C4D0-F206-214E-8F6F-114C90C3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5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0524-6BC3-384F-9160-78F8668A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5D9F4-67C9-3643-8FEC-AB8E49F0F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E8513-D798-DA45-A30D-72D3ED4F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6658C-8B78-6548-849F-6DEC33BE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FC49E-C0CF-7D45-8746-10CF62194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935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465AE-423E-9D4B-984A-84A102F3F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D7082-3577-6E45-A4BC-03C6873A5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7245C-90B4-3F4F-8FB3-01A1B7D6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64387-A1DF-F748-9FE3-5624CE16A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34262-DEE8-0D4E-9605-B9FDAC19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7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with Title and Info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387459"/>
            <a:ext cx="8136610" cy="54244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Add a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click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symbol</a:t>
            </a:r>
            <a:endParaRPr lang="de-AT" dirty="0"/>
          </a:p>
        </p:txBody>
      </p:sp>
      <p:sp>
        <p:nvSpPr>
          <p:cNvPr id="6" name="Rechteck 5"/>
          <p:cNvSpPr/>
          <p:nvPr userDrawn="1"/>
        </p:nvSpPr>
        <p:spPr>
          <a:xfrm>
            <a:off x="7153194" y="5021451"/>
            <a:ext cx="4269058" cy="1836549"/>
          </a:xfrm>
          <a:prstGeom prst="rect">
            <a:avLst/>
          </a:prstGeom>
          <a:solidFill>
            <a:srgbClr val="DF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platzhalt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7307263" y="5222929"/>
            <a:ext cx="3937000" cy="148797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aseline="0">
                <a:solidFill>
                  <a:srgbClr val="5E7677"/>
                </a:solidFill>
              </a:defRPr>
            </a:lvl1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AT" dirty="0"/>
          </a:p>
        </p:txBody>
      </p:sp>
      <p:sp>
        <p:nvSpPr>
          <p:cNvPr id="9" name="Rechteck 8"/>
          <p:cNvSpPr/>
          <p:nvPr userDrawn="1"/>
        </p:nvSpPr>
        <p:spPr>
          <a:xfrm>
            <a:off x="7153194" y="3277893"/>
            <a:ext cx="4269058" cy="1797938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Textplatzhalt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307263" y="3440624"/>
            <a:ext cx="3937000" cy="151108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/>
              <a:t>Add title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218022"/>
            <a:ext cx="63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854AF-E7AE-434F-9AAB-367F768267A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1" name="Grafik 6">
            <a:extLst>
              <a:ext uri="{FF2B5EF4-FFF2-40B4-BE49-F238E27FC236}">
                <a16:creationId xmlns:a16="http://schemas.microsoft.com/office/drawing/2014/main" id="{976B020B-F279-E146-B46E-3939E3A0F1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53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3200"/>
            </a:lvl1pPr>
          </a:lstStyle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Add </a:t>
            </a:r>
            <a:r>
              <a:rPr lang="de-DE" dirty="0" err="1"/>
              <a:t>subtitle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096000" y="6221775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6">
            <a:extLst>
              <a:ext uri="{FF2B5EF4-FFF2-40B4-BE49-F238E27FC236}">
                <a16:creationId xmlns:a16="http://schemas.microsoft.com/office/drawing/2014/main" id="{49D9505D-9319-D249-91C6-1215C2DCC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57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2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baseline="0"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47A1DA9-98A4-D449-8C9A-8E1D08191C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20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4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lphaLcPeriod"/>
              <a:defRPr/>
            </a:lvl2pPr>
            <a:lvl3pPr marL="1371600" indent="-457200">
              <a:buFont typeface="+mj-lt"/>
              <a:buAutoNum type="romanL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lphaLcPeriod"/>
              <a:defRPr/>
            </a:lvl5pPr>
            <a:lvl6pPr marL="2628900" indent="-342900">
              <a:buFont typeface="+mj-lt"/>
              <a:buAutoNum type="romanLcPeriod"/>
              <a:defRPr/>
            </a:lvl6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 dirty="0"/>
          </a:p>
        </p:txBody>
      </p:sp>
      <p:pic>
        <p:nvPicPr>
          <p:cNvPr id="8" name="Grafik 6">
            <a:extLst>
              <a:ext uri="{FF2B5EF4-FFF2-40B4-BE49-F238E27FC236}">
                <a16:creationId xmlns:a16="http://schemas.microsoft.com/office/drawing/2014/main" id="{6B5364D4-83CC-6948-817B-32176AC0FB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90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5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38200" y="371959"/>
            <a:ext cx="10515600" cy="5633634"/>
          </a:xfrm>
        </p:spPr>
        <p:txBody>
          <a:bodyPr/>
          <a:lstStyle/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766AC2C-3B40-3D42-921C-1C15E9FC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86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6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461713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6">
            <a:extLst>
              <a:ext uri="{FF2B5EF4-FFF2-40B4-BE49-F238E27FC236}">
                <a16:creationId xmlns:a16="http://schemas.microsoft.com/office/drawing/2014/main" id="{9CF7AA50-E21F-BA46-8A5F-6194CBECFD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86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0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218828"/>
          </a:xfrm>
        </p:spPr>
        <p:txBody>
          <a:bodyPr/>
          <a:lstStyle/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218828"/>
          </a:xfrm>
        </p:spPr>
        <p:txBody>
          <a:bodyPr/>
          <a:lstStyle/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096000" y="6218022"/>
            <a:ext cx="636494" cy="365125"/>
          </a:xfrm>
        </p:spPr>
        <p:txBody>
          <a:bodyPr/>
          <a:lstStyle/>
          <a:p>
            <a:fld id="{236854AF-E7AE-434F-9AAB-367F768267AB}" type="slidenum">
              <a:rPr lang="de-AT" smtClean="0"/>
              <a:t>‹#›</a:t>
            </a:fld>
            <a:endParaRPr lang="de-AT"/>
          </a:p>
        </p:txBody>
      </p:sp>
      <p:pic>
        <p:nvPicPr>
          <p:cNvPr id="9" name="Grafik 6">
            <a:extLst>
              <a:ext uri="{FF2B5EF4-FFF2-40B4-BE49-F238E27FC236}">
                <a16:creationId xmlns:a16="http://schemas.microsoft.com/office/drawing/2014/main" id="{5F7C2E53-06EC-BF46-A876-78C9F2EE8D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86" y="6156000"/>
            <a:ext cx="13968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4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Add title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79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/>
              <a:t>Add </a:t>
            </a:r>
            <a:r>
              <a:rPr lang="de-DE" noProof="0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layer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layer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layer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layer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218022"/>
            <a:ext cx="63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854AF-E7AE-434F-9AAB-367F768267A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44" y="6211598"/>
            <a:ext cx="2035932" cy="3056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CD60DFA-7894-574D-B26F-9371E57F5389}"/>
              </a:ext>
            </a:extLst>
          </p:cNvPr>
          <p:cNvSpPr/>
          <p:nvPr userDrawn="1"/>
        </p:nvSpPr>
        <p:spPr>
          <a:xfrm>
            <a:off x="174170" y="6558584"/>
            <a:ext cx="86135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TU Symposium Humans and Machines. Prospects for our Digital Future. Vienna, Austria, 29.10.2019.</a:t>
            </a:r>
            <a:endParaRPr lang="en-US" sz="1600" b="0" u="none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A5D0E6D-1503-774E-AF9B-9EE0358E9A09}"/>
              </a:ext>
            </a:extLst>
          </p:cNvPr>
          <p:cNvSpPr txBox="1">
            <a:spLocks/>
          </p:cNvSpPr>
          <p:nvPr userDrawn="1"/>
        </p:nvSpPr>
        <p:spPr>
          <a:xfrm>
            <a:off x="11530940" y="6559916"/>
            <a:ext cx="63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6854AF-E7AE-434F-9AAB-367F768267A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95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3" r:id="rId4"/>
    <p:sldLayoutId id="2147483674" r:id="rId5"/>
    <p:sldLayoutId id="2147483687" r:id="rId6"/>
    <p:sldLayoutId id="2147483688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3CC6C-DBEF-444F-868D-91B44536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4D1F6-825A-D541-8DD9-BE6994B1B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3FCEB-6EA9-0949-A443-FA208B143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BC1C-E312-C84F-B9AF-97CEF31D5E9D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DD797-1FC0-554F-A2DE-3ABDFC64B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30716-8221-DF4A-A2CA-DEB3153A1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5D442-B0D3-6E4C-A8B9-E00FC138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rmatics.tuwien.ac.at/stories-1758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z.com/print/Encounter-1969mar-00052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It’s Happening, so What?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307263" y="3921072"/>
            <a:ext cx="3937000" cy="2224142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00000"/>
              </a:lnSpc>
            </a:pPr>
            <a:endParaRPr lang="en-US" b="1" dirty="0"/>
          </a:p>
          <a:p>
            <a:pPr lvl="0">
              <a:lnSpc>
                <a:spcPct val="100000"/>
              </a:lnSpc>
            </a:pPr>
            <a:r>
              <a:rPr lang="en-US" b="1" dirty="0"/>
              <a:t>Julia Neidhardt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Research Unit of E-Commerce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TU Wien, Austria</a:t>
            </a:r>
          </a:p>
          <a:p>
            <a:pPr lvl="0">
              <a:lnSpc>
                <a:spcPct val="100000"/>
              </a:lnSpc>
            </a:pPr>
            <a:r>
              <a:rPr lang="en-US" dirty="0" err="1"/>
              <a:t>julia.neidhardt@tuwien.ac.at</a:t>
            </a:r>
            <a:endParaRPr lang="en-US" dirty="0"/>
          </a:p>
          <a:p>
            <a:pPr lvl="0">
              <a:lnSpc>
                <a:spcPct val="100000"/>
              </a:lnSpc>
            </a:pPr>
            <a:r>
              <a:rPr lang="en-US" dirty="0"/>
              <a:t>http://</a:t>
            </a:r>
            <a:r>
              <a:rPr lang="en-US" dirty="0" err="1"/>
              <a:t>www.ec.tuwien.ac.at</a:t>
            </a:r>
            <a:r>
              <a:rPr lang="en-US" dirty="0"/>
              <a:t>/</a:t>
            </a:r>
            <a:r>
              <a:rPr lang="en-US" dirty="0" err="1"/>
              <a:t>neidhardt</a:t>
            </a:r>
            <a:r>
              <a:rPr lang="en-US" dirty="0"/>
              <a:t>/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79614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9A1DF-B4A4-1045-836E-DAA9263EB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Impact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EE01-2D25-5748-9A00-99FC08753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5748"/>
          </a:xfrm>
        </p:spPr>
        <p:txBody>
          <a:bodyPr>
            <a:normAutofit lnSpcReduction="10000"/>
          </a:bodyPr>
          <a:lstStyle/>
          <a:p>
            <a:pPr marL="216000" indent="-216000"/>
            <a:r>
              <a:rPr lang="en-US" b="1" dirty="0" err="1">
                <a:solidFill>
                  <a:srgbClr val="D20000"/>
                </a:solidFill>
              </a:rPr>
              <a:t>DigHum</a:t>
            </a:r>
            <a:r>
              <a:rPr lang="en-US" b="1" dirty="0">
                <a:solidFill>
                  <a:srgbClr val="D20000"/>
                </a:solidFill>
              </a:rPr>
              <a:t> lecture at TU Wien / Informatics</a:t>
            </a:r>
          </a:p>
          <a:p>
            <a:pPr marL="673200" lvl="1" indent="-216000"/>
            <a:r>
              <a:rPr lang="en-US" dirty="0"/>
              <a:t>Interactive lecture with presentations, discussions and group work of students</a:t>
            </a:r>
          </a:p>
          <a:p>
            <a:pPr marL="673200" lvl="1" indent="-216000"/>
            <a:r>
              <a:rPr lang="en-US" dirty="0"/>
              <a:t>Each group has an advisor / mix of disciplines (incl. philosophy)</a:t>
            </a:r>
          </a:p>
          <a:p>
            <a:pPr marL="673200" lvl="1" indent="-216000"/>
            <a:r>
              <a:rPr lang="en-US" dirty="0"/>
              <a:t>Students deliver a final report / SW and publish their results on the web</a:t>
            </a:r>
          </a:p>
          <a:p>
            <a:pPr marL="673200" lvl="1" indent="-216000"/>
            <a:r>
              <a:rPr lang="en-US" dirty="0"/>
              <a:t>Combined with a public lecture series with internationally renowned speakers </a:t>
            </a:r>
            <a:r>
              <a:rPr lang="en-US" sz="2000" dirty="0"/>
              <a:t>(</a:t>
            </a:r>
            <a:r>
              <a:rPr lang="en-US" sz="2000" dirty="0">
                <a:hlinkClick r:id="rId2"/>
              </a:rPr>
              <a:t>https://informatics.tuwien.ac.at/stories-1758</a:t>
            </a:r>
            <a:r>
              <a:rPr lang="en-US" sz="2000" dirty="0"/>
              <a:t>)</a:t>
            </a:r>
          </a:p>
          <a:p>
            <a:pPr marL="1130400" lvl="2" indent="-216000"/>
            <a:r>
              <a:rPr lang="en-US" b="1" dirty="0">
                <a:solidFill>
                  <a:srgbClr val="D20000"/>
                </a:solidFill>
              </a:rPr>
              <a:t>06.11.2019</a:t>
            </a:r>
            <a:r>
              <a:rPr lang="en-US" dirty="0">
                <a:solidFill>
                  <a:srgbClr val="D20000"/>
                </a:solidFill>
              </a:rPr>
              <a:t> </a:t>
            </a:r>
            <a:r>
              <a:rPr lang="en-US" b="1" dirty="0">
                <a:solidFill>
                  <a:srgbClr val="D20000"/>
                </a:solidFill>
              </a:rPr>
              <a:t>Susan J. Winter </a:t>
            </a:r>
            <a:r>
              <a:rPr lang="en-US" dirty="0"/>
              <a:t>(University of Maryland) – “Cui Bono: A </a:t>
            </a:r>
            <a:r>
              <a:rPr lang="en-US" dirty="0" err="1"/>
              <a:t>Sociotechical</a:t>
            </a:r>
            <a:r>
              <a:rPr lang="en-US" dirty="0"/>
              <a:t> View of Smart Cities”</a:t>
            </a:r>
          </a:p>
          <a:p>
            <a:pPr marL="1130400" lvl="2" indent="-216000"/>
            <a:r>
              <a:rPr lang="en-US" b="1" dirty="0">
                <a:solidFill>
                  <a:srgbClr val="D20000"/>
                </a:solidFill>
              </a:rPr>
              <a:t>20.11.2019  </a:t>
            </a:r>
            <a:r>
              <a:rPr lang="en-US" b="1" dirty="0" err="1">
                <a:solidFill>
                  <a:srgbClr val="D20000"/>
                </a:solidFill>
              </a:rPr>
              <a:t>Gerfried</a:t>
            </a:r>
            <a:r>
              <a:rPr lang="en-US" b="1" dirty="0">
                <a:solidFill>
                  <a:srgbClr val="D20000"/>
                </a:solidFill>
              </a:rPr>
              <a:t> Stocker</a:t>
            </a:r>
            <a:r>
              <a:rPr lang="en-US" dirty="0">
                <a:solidFill>
                  <a:srgbClr val="D20000"/>
                </a:solidFill>
              </a:rPr>
              <a:t> </a:t>
            </a:r>
            <a:r>
              <a:rPr lang="en-US" dirty="0"/>
              <a:t>(Artistic Director of Ars Electronica) – “Humanizing Technology through Arts”</a:t>
            </a:r>
          </a:p>
          <a:p>
            <a:pPr marL="1130400" lvl="2" indent="-216000"/>
            <a:r>
              <a:rPr lang="en-US" b="1" dirty="0">
                <a:solidFill>
                  <a:srgbClr val="D20000"/>
                </a:solidFill>
              </a:rPr>
              <a:t>18.12.2019 Edward A. Lee </a:t>
            </a:r>
            <a:r>
              <a:rPr lang="en-US" dirty="0"/>
              <a:t>(University of California at Berkeley) – “The Coevolution of Humans and Machines”</a:t>
            </a:r>
          </a:p>
          <a:p>
            <a:pPr marL="1130400" lvl="2" indent="-216000"/>
            <a:r>
              <a:rPr lang="en-US" b="1" dirty="0">
                <a:solidFill>
                  <a:srgbClr val="D20000"/>
                </a:solidFill>
              </a:rPr>
              <a:t>08.01.2019 Julian Nida-</a:t>
            </a:r>
            <a:r>
              <a:rPr lang="en-US" b="1" dirty="0" err="1">
                <a:solidFill>
                  <a:srgbClr val="D20000"/>
                </a:solidFill>
              </a:rPr>
              <a:t>Rümelin</a:t>
            </a:r>
            <a:r>
              <a:rPr lang="en-US" b="1" dirty="0">
                <a:solidFill>
                  <a:srgbClr val="D20000"/>
                </a:solidFill>
              </a:rPr>
              <a:t> </a:t>
            </a:r>
            <a:r>
              <a:rPr lang="en-US" b="1" dirty="0"/>
              <a:t>(</a:t>
            </a:r>
            <a:r>
              <a:rPr lang="en-US" dirty="0"/>
              <a:t>Ludwig-</a:t>
            </a:r>
            <a:r>
              <a:rPr lang="en-US" dirty="0" err="1"/>
              <a:t>Maximilians</a:t>
            </a:r>
            <a:r>
              <a:rPr lang="en-US" dirty="0"/>
              <a:t>-Universität Munich) – “</a:t>
            </a:r>
            <a:r>
              <a:rPr lang="en-US" dirty="0" err="1"/>
              <a:t>Digitaler</a:t>
            </a:r>
            <a:r>
              <a:rPr lang="en-US" dirty="0"/>
              <a:t> </a:t>
            </a:r>
            <a:r>
              <a:rPr lang="en-US" dirty="0" err="1"/>
              <a:t>Humanismus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981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47790-3061-AF4D-A90A-8B731D0C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1C90E-2CCF-E54C-B517-2704C6DC3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ts val="2800"/>
              </a:lnSpc>
              <a:spcBef>
                <a:spcPct val="25000"/>
              </a:spcBef>
              <a:spcAft>
                <a:spcPts val="300"/>
              </a:spcAft>
              <a:buClr>
                <a:schemeClr val="tx1"/>
              </a:buClr>
              <a:buSzPct val="120000"/>
            </a:pPr>
            <a:r>
              <a:rPr lang="en-US" sz="2200" dirty="0">
                <a:latin typeface="Roboto Light" panose="02000000000000000000" pitchFamily="2" charset="0"/>
                <a:ea typeface="Roboto Light" panose="02000000000000000000" pitchFamily="2" charset="0"/>
              </a:rPr>
              <a:t>Technology is not magic, it does not come from nowhere</a:t>
            </a:r>
          </a:p>
          <a:p>
            <a:pPr marL="342900" indent="-342900">
              <a:lnSpc>
                <a:spcPts val="2800"/>
              </a:lnSpc>
              <a:spcBef>
                <a:spcPct val="25000"/>
              </a:spcBef>
              <a:spcAft>
                <a:spcPts val="300"/>
              </a:spcAft>
              <a:buClr>
                <a:schemeClr val="tx1"/>
              </a:buClr>
              <a:buSzPct val="120000"/>
            </a:pPr>
            <a:r>
              <a:rPr lang="en-US" sz="2200" dirty="0">
                <a:latin typeface="Roboto Light" panose="02000000000000000000" pitchFamily="2" charset="0"/>
                <a:ea typeface="Roboto Light" panose="02000000000000000000" pitchFamily="2" charset="0"/>
              </a:rPr>
              <a:t>Reflects specific interests and points of view</a:t>
            </a:r>
          </a:p>
          <a:p>
            <a:pPr marL="342900" indent="-342900">
              <a:lnSpc>
                <a:spcPts val="2800"/>
              </a:lnSpc>
              <a:spcBef>
                <a:spcPct val="25000"/>
              </a:spcBef>
              <a:spcAft>
                <a:spcPts val="300"/>
              </a:spcAft>
              <a:buClr>
                <a:schemeClr val="tx1"/>
              </a:buClr>
              <a:buSzPct val="120000"/>
            </a:pPr>
            <a:r>
              <a:rPr lang="en-US" sz="2200" dirty="0">
                <a:latin typeface="Roboto Light" panose="02000000000000000000" pitchFamily="2" charset="0"/>
                <a:ea typeface="Roboto Light" panose="02000000000000000000" pitchFamily="2" charset="0"/>
              </a:rPr>
              <a:t>Need to understand and to reflect</a:t>
            </a:r>
          </a:p>
          <a:p>
            <a:pPr marL="342900" indent="-342900">
              <a:lnSpc>
                <a:spcPts val="2800"/>
              </a:lnSpc>
              <a:spcBef>
                <a:spcPct val="25000"/>
              </a:spcBef>
              <a:spcAft>
                <a:spcPts val="300"/>
              </a:spcAft>
              <a:buClr>
                <a:schemeClr val="tx1"/>
              </a:buClr>
              <a:buSzPct val="120000"/>
            </a:pPr>
            <a:r>
              <a:rPr lang="en-US" sz="2200" dirty="0">
                <a:latin typeface="Roboto Light" panose="02000000000000000000" pitchFamily="2" charset="0"/>
                <a:ea typeface="Roboto Light" panose="02000000000000000000" pitchFamily="2" charset="0"/>
              </a:rPr>
              <a:t>But we can and must actively participate</a:t>
            </a:r>
          </a:p>
          <a:p>
            <a:pPr marL="342900" indent="-342900">
              <a:lnSpc>
                <a:spcPts val="2800"/>
              </a:lnSpc>
              <a:spcBef>
                <a:spcPct val="25000"/>
              </a:spcBef>
              <a:spcAft>
                <a:spcPts val="300"/>
              </a:spcAft>
              <a:buClr>
                <a:schemeClr val="tx1"/>
              </a:buClr>
              <a:buSzPct val="120000"/>
            </a:pPr>
            <a:r>
              <a:rPr lang="en-US" sz="2200" dirty="0">
                <a:latin typeface="Roboto Light" panose="02000000000000000000" pitchFamily="2" charset="0"/>
                <a:ea typeface="Roboto Light" panose="02000000000000000000" pitchFamily="2" charset="0"/>
              </a:rPr>
              <a:t>Doing research in this field also implies a specific responsibility</a:t>
            </a:r>
          </a:p>
          <a:p>
            <a:endParaRPr 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87383EC5-1297-F14F-9CB4-22D44F742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343401"/>
            <a:ext cx="330256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  <a:spcAft>
                <a:spcPts val="300"/>
              </a:spcAft>
              <a:buClr>
                <a:schemeClr val="tx1"/>
              </a:buClr>
              <a:buSzPct val="120000"/>
            </a:pPr>
            <a:r>
              <a:rPr lang="en-US" sz="2200" dirty="0">
                <a:latin typeface="Roboto Light" panose="02000000000000000000" pitchFamily="2" charset="0"/>
                <a:ea typeface="Roboto Light" panose="02000000000000000000" pitchFamily="2" charset="0"/>
              </a:rPr>
              <a:t>We are at a crossroads</a:t>
            </a: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3DB609B7-75F8-3C4F-B5EC-A1EEAC81A99F}"/>
              </a:ext>
            </a:extLst>
          </p:cNvPr>
          <p:cNvSpPr txBox="1"/>
          <p:nvPr/>
        </p:nvSpPr>
        <p:spPr>
          <a:xfrm>
            <a:off x="838200" y="5636261"/>
            <a:ext cx="1094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Popper (1969) “Moral Responsibility of the Scientist”  </a:t>
            </a:r>
            <a:r>
              <a:rPr lang="en-US" dirty="0">
                <a:hlinkClick r:id="rId2"/>
              </a:rPr>
              <a:t>http://www.unz.com/print/Encounter-1969mar-00052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0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0BCBB3E5-10DA-3B4A-8C8B-6B2894B5DDE0}"/>
              </a:ext>
            </a:extLst>
          </p:cNvPr>
          <p:cNvSpPr txBox="1">
            <a:spLocks/>
          </p:cNvSpPr>
          <p:nvPr/>
        </p:nvSpPr>
        <p:spPr>
          <a:xfrm>
            <a:off x="1955800" y="2571750"/>
            <a:ext cx="8255000" cy="8572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81427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81427"/>
                </a:solidFill>
                <a:latin typeface="Verdana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81427"/>
                </a:solidFill>
                <a:latin typeface="Verdana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81427"/>
                </a:solidFill>
                <a:latin typeface="Verdana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81427"/>
                </a:solidFill>
                <a:latin typeface="Verdana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81427"/>
                </a:solidFill>
                <a:latin typeface="Verdana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81427"/>
                </a:solidFill>
                <a:latin typeface="Verdana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81427"/>
                </a:solidFill>
                <a:latin typeface="Verdana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81427"/>
                </a:solidFill>
                <a:latin typeface="Verdana" charset="0"/>
              </a:defRPr>
            </a:lvl9pPr>
          </a:lstStyle>
          <a:p>
            <a:r>
              <a:rPr lang="en-GB" sz="4400" dirty="0">
                <a:solidFill>
                  <a:srgbClr val="C00000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2807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F39C35-BE5F-1D45-BCB2-22C987A7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/>
              <a:t>Informatics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A461C7-A97B-164D-8FAF-834A2342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9968"/>
          </a:xfrm>
        </p:spPr>
        <p:txBody>
          <a:bodyPr>
            <a:normAutofit/>
          </a:bodyPr>
          <a:lstStyle/>
          <a:p>
            <a:pPr marL="288000" indent="-288000"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rgbClr val="D20000"/>
                </a:solidFill>
              </a:rPr>
              <a:t>Digital transformation </a:t>
            </a:r>
            <a:r>
              <a:rPr lang="en-US" dirty="0"/>
              <a:t>shows pervasive role of Informatics</a:t>
            </a:r>
          </a:p>
          <a:p>
            <a:pPr marL="745200" lvl="1" indent="-288000">
              <a:spcBef>
                <a:spcPts val="600"/>
              </a:spcBef>
            </a:pPr>
            <a:r>
              <a:rPr lang="en-US" sz="2000" dirty="0"/>
              <a:t>Important for innovation, growth and wealth</a:t>
            </a:r>
          </a:p>
          <a:p>
            <a:pPr marL="745200" lvl="1" indent="-288000">
              <a:spcBef>
                <a:spcPts val="600"/>
              </a:spcBef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Informatics has direct impact on (nearly) everything</a:t>
            </a:r>
          </a:p>
          <a:p>
            <a:pPr marL="288000" indent="-28800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marL="288000" indent="-288000"/>
            <a:r>
              <a:rPr lang="en-US" dirty="0">
                <a:solidFill>
                  <a:srgbClr val="000000"/>
                </a:solidFill>
              </a:rPr>
              <a:t>Foundational</a:t>
            </a:r>
            <a:r>
              <a:rPr lang="en-US" dirty="0"/>
              <a:t> – methods and artefacts</a:t>
            </a:r>
          </a:p>
          <a:p>
            <a:pPr marL="457200" lvl="1" indent="0">
              <a:buNone/>
            </a:pPr>
            <a:endParaRPr lang="en-US" i="1" dirty="0"/>
          </a:p>
          <a:p>
            <a:pPr marL="285750" indent="-285750">
              <a:lnSpc>
                <a:spcPct val="105000"/>
              </a:lnSpc>
            </a:pPr>
            <a:r>
              <a:rPr lang="en-US" altLang="de-DE" dirty="0"/>
              <a:t>Metamorphosis from a computer to global machine</a:t>
            </a:r>
          </a:p>
          <a:p>
            <a:pPr marL="742950" lvl="1" indent="-285750">
              <a:lnSpc>
                <a:spcPct val="105000"/>
              </a:lnSpc>
            </a:pPr>
            <a:r>
              <a:rPr lang="en-US" altLang="de-DE" dirty="0"/>
              <a:t>And every </a:t>
            </a:r>
            <a:r>
              <a:rPr lang="en-US" altLang="de-DE" b="1" dirty="0">
                <a:solidFill>
                  <a:srgbClr val="D20000"/>
                </a:solidFill>
              </a:rPr>
              <a:t>thing</a:t>
            </a:r>
            <a:r>
              <a:rPr lang="en-US" altLang="de-DE" dirty="0"/>
              <a:t> touched by Software becomes a Computer</a:t>
            </a:r>
          </a:p>
          <a:p>
            <a:pPr marL="285750" indent="-285750">
              <a:lnSpc>
                <a:spcPct val="105000"/>
              </a:lnSpc>
            </a:pPr>
            <a:endParaRPr lang="en-US" altLang="de-DE" dirty="0"/>
          </a:p>
          <a:p>
            <a:pPr marL="288000" indent="-28800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F39C35-BE5F-1D45-BCB2-22C987A7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/>
              <a:t>Informatics (2)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A461C7-A97B-164D-8FAF-834A2342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99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Artificial Intelligence/Machine learning is automating working and decision making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Discussions between </a:t>
            </a:r>
            <a:r>
              <a:rPr lang="en-US" b="1" dirty="0">
                <a:solidFill>
                  <a:srgbClr val="D20000"/>
                </a:solidFill>
              </a:rPr>
              <a:t>Utopia and Dystopia</a:t>
            </a:r>
            <a:endParaRPr lang="en-US" dirty="0"/>
          </a:p>
          <a:p>
            <a:pPr marL="745200" lvl="1" indent="-2880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Neural networks as current paradigm of AI: Roy Amara (ITF's president) with his “law”: </a:t>
            </a:r>
            <a:r>
              <a:rPr lang="en-US" b="1" dirty="0">
                <a:solidFill>
                  <a:srgbClr val="D20000"/>
                </a:solidFill>
              </a:rPr>
              <a:t>We tend to overestimate the effect of a technology in the short run and underestimate it in the long run</a:t>
            </a:r>
          </a:p>
          <a:p>
            <a:pPr marL="745200" lvl="1" indent="-2880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Many AI summers and winters since 50s </a:t>
            </a:r>
          </a:p>
          <a:p>
            <a:pPr marL="745200" lvl="1" indent="-2880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Current boom required related technology stack: processing power, memory, available/accessible data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7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0B244-85B4-B440-B9C6-519E185F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Many Critical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8D0D0-450F-9A46-89B6-3EAFFFDA3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2976"/>
          </a:xfrm>
        </p:spPr>
        <p:txBody>
          <a:bodyPr>
            <a:normAutofit/>
          </a:bodyPr>
          <a:lstStyle/>
          <a:p>
            <a:pPr marL="192088" indent="-192088"/>
            <a:r>
              <a:rPr lang="en-US" b="1" dirty="0">
                <a:solidFill>
                  <a:srgbClr val="D20000"/>
                </a:solidFill>
              </a:rPr>
              <a:t>Personalization</a:t>
            </a:r>
            <a:r>
              <a:rPr lang="en-US" dirty="0"/>
              <a:t> </a:t>
            </a:r>
          </a:p>
          <a:p>
            <a:pPr marL="649288" lvl="1" indent="-192088"/>
            <a:r>
              <a:rPr lang="en-US" dirty="0"/>
              <a:t>Ubiquitous and absolutely required to counteract information overload</a:t>
            </a:r>
          </a:p>
          <a:p>
            <a:pPr marL="649288" lvl="1" indent="-192088"/>
            <a:r>
              <a:rPr lang="en-US" b="1" dirty="0">
                <a:solidFill>
                  <a:srgbClr val="D20000"/>
                </a:solidFill>
              </a:rPr>
              <a:t>Implicit personality acquisition</a:t>
            </a:r>
            <a:r>
              <a:rPr lang="en-US" dirty="0"/>
              <a:t>: By analyzing user behavior and user generated content, it is possible to gain deep knowledge about a user – even about the user’s personality (“Big Five” traits)</a:t>
            </a:r>
          </a:p>
          <a:p>
            <a:pPr marL="1106488" lvl="2" indent="-192088"/>
            <a:r>
              <a:rPr lang="en-US" dirty="0"/>
              <a:t>Micro-blogs (Twitter)</a:t>
            </a:r>
          </a:p>
          <a:p>
            <a:pPr marL="1106488" lvl="2" indent="-192088"/>
            <a:r>
              <a:rPr lang="en-US" dirty="0"/>
              <a:t>Social media (Facebook, Weibo)</a:t>
            </a:r>
          </a:p>
          <a:p>
            <a:pPr marL="1106488" lvl="2" indent="-192088"/>
            <a:r>
              <a:rPr lang="en-US" dirty="0"/>
              <a:t>Games</a:t>
            </a:r>
          </a:p>
          <a:p>
            <a:pPr marL="1106488" lvl="2" indent="-192088"/>
            <a:r>
              <a:rPr lang="en-US" dirty="0"/>
              <a:t>Mobile phone logs</a:t>
            </a:r>
          </a:p>
          <a:p>
            <a:pPr marL="1106488" lvl="2" indent="-192088"/>
            <a:r>
              <a:rPr lang="en-US" dirty="0"/>
              <a:t>Stereotypical stories</a:t>
            </a:r>
          </a:p>
          <a:p>
            <a:pPr marL="1106488" lvl="2" indent="-192088"/>
            <a:r>
              <a:rPr lang="en-US" dirty="0"/>
              <a:t>Selected pictures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High danger of misuse (remember Cambridge Analytica!)</a:t>
            </a:r>
            <a:endParaRPr lang="en-US" dirty="0"/>
          </a:p>
          <a:p>
            <a:pPr marL="649288" lvl="1" indent="-192088"/>
            <a:endParaRPr lang="en-US" dirty="0"/>
          </a:p>
          <a:p>
            <a:pPr marL="1106488" lvl="2" indent="-192088"/>
            <a:endParaRPr lang="en-US" dirty="0"/>
          </a:p>
          <a:p>
            <a:pPr marL="649288" lvl="1" indent="-192088"/>
            <a:endParaRPr lang="en-US" dirty="0"/>
          </a:p>
          <a:p>
            <a:pPr marL="649288" lvl="1" indent="-192088"/>
            <a:endParaRPr lang="en-US" dirty="0"/>
          </a:p>
          <a:p>
            <a:pPr marL="1106488" lvl="2" indent="-192088"/>
            <a:endParaRPr lang="en-US" dirty="0"/>
          </a:p>
          <a:p>
            <a:pPr marL="649288" lvl="1" indent="-192088"/>
            <a:endParaRPr lang="en-US" dirty="0"/>
          </a:p>
          <a:p>
            <a:pPr marL="649288" lvl="1" indent="-192088"/>
            <a:endParaRPr lang="en-US" dirty="0"/>
          </a:p>
        </p:txBody>
      </p:sp>
      <p:sp>
        <p:nvSpPr>
          <p:cNvPr id="4" name="Textfeld 5">
            <a:extLst>
              <a:ext uri="{FF2B5EF4-FFF2-40B4-BE49-F238E27FC236}">
                <a16:creationId xmlns:a16="http://schemas.microsoft.com/office/drawing/2014/main" id="{F656B32C-9132-AA44-B980-BEF64EF3412F}"/>
              </a:ext>
            </a:extLst>
          </p:cNvPr>
          <p:cNvSpPr txBox="1"/>
          <p:nvPr/>
        </p:nvSpPr>
        <p:spPr>
          <a:xfrm>
            <a:off x="6318832" y="6238601"/>
            <a:ext cx="3716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</a:t>
            </a:r>
            <a:r>
              <a:rPr lang="en-GB" sz="1400" dirty="0" err="1"/>
              <a:t>Tkalcic</a:t>
            </a:r>
            <a:r>
              <a:rPr lang="en-GB" sz="1400" dirty="0"/>
              <a:t> &amp; Chen 2015, Neidhardt et al. 2014)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05428-806E-B64A-81F8-0E1F1C73891A}"/>
              </a:ext>
            </a:extLst>
          </p:cNvPr>
          <p:cNvSpPr/>
          <p:nvPr/>
        </p:nvSpPr>
        <p:spPr>
          <a:xfrm>
            <a:off x="8167817" y="3496098"/>
            <a:ext cx="2842053" cy="20313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D20000"/>
                </a:solidFill>
              </a:rPr>
              <a:t>“Big Five” traits: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D20000"/>
                </a:solidFill>
              </a:rPr>
              <a:t>O</a:t>
            </a:r>
            <a:r>
              <a:rPr lang="en-US" dirty="0"/>
              <a:t>penness to experience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D20000"/>
                </a:solidFill>
              </a:rPr>
              <a:t>C</a:t>
            </a:r>
            <a:r>
              <a:rPr lang="en-US" dirty="0"/>
              <a:t>onscientiousness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D20000"/>
                </a:solidFill>
              </a:rPr>
              <a:t>E</a:t>
            </a:r>
            <a:r>
              <a:rPr lang="en-US" dirty="0"/>
              <a:t>xtraversion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D20000"/>
                </a:solidFill>
              </a:rPr>
              <a:t>A</a:t>
            </a:r>
            <a:r>
              <a:rPr lang="en-US" dirty="0"/>
              <a:t>greeableness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D20000"/>
                </a:solidFill>
              </a:rPr>
              <a:t>N</a:t>
            </a:r>
            <a:r>
              <a:rPr lang="en-US" dirty="0"/>
              <a:t>euroticism</a:t>
            </a:r>
          </a:p>
        </p:txBody>
      </p:sp>
    </p:spTree>
    <p:extLst>
      <p:ext uri="{BB962C8B-B14F-4D97-AF65-F5344CB8AC3E}">
        <p14:creationId xmlns:p14="http://schemas.microsoft.com/office/powerpoint/2010/main" val="200922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B8FB-E5D3-394C-9728-E0450381D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Many Critical Issues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F6D1E-0575-4641-9BC0-8366E6D8E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62170"/>
          </a:xfrm>
        </p:spPr>
        <p:txBody>
          <a:bodyPr>
            <a:normAutofit/>
          </a:bodyPr>
          <a:lstStyle/>
          <a:p>
            <a:pPr marL="192088" indent="-192088"/>
            <a:r>
              <a:rPr lang="en-US" sz="2200" dirty="0"/>
              <a:t>Concentration and monopolies in the Web </a:t>
            </a:r>
          </a:p>
          <a:p>
            <a:pPr marL="192088" indent="-192088"/>
            <a:r>
              <a:rPr lang="en-US" sz="2200" dirty="0"/>
              <a:t>Crucial in economic, political and even military conflicts, even autonomous weapons</a:t>
            </a:r>
          </a:p>
          <a:p>
            <a:pPr marL="192088" indent="-192088"/>
            <a:r>
              <a:rPr lang="en-US" sz="2200" dirty="0"/>
              <a:t>Echo chambers and fake news (will social media become 5. power?)</a:t>
            </a:r>
          </a:p>
          <a:p>
            <a:pPr marL="192088" indent="-192088"/>
            <a:r>
              <a:rPr lang="en-US" sz="2200" dirty="0"/>
              <a:t>Privacy </a:t>
            </a:r>
          </a:p>
          <a:p>
            <a:pPr marL="192088" indent="-192088"/>
            <a:r>
              <a:rPr lang="en-US" sz="2200" dirty="0"/>
              <a:t>Automation and work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8FCEFF1-C437-B54D-B1F3-FF4C3D4C6599}"/>
              </a:ext>
            </a:extLst>
          </p:cNvPr>
          <p:cNvSpPr txBox="1">
            <a:spLocks/>
          </p:cNvSpPr>
          <p:nvPr/>
        </p:nvSpPr>
        <p:spPr>
          <a:xfrm>
            <a:off x="840184" y="4450352"/>
            <a:ext cx="8712200" cy="86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/>
            <a:r>
              <a:rPr lang="en-US" sz="2200" b="1" dirty="0">
                <a:solidFill>
                  <a:srgbClr val="D20000"/>
                </a:solidFill>
              </a:rPr>
              <a:t>The system is failing</a:t>
            </a:r>
            <a:r>
              <a:rPr lang="en-US" sz="2200" dirty="0"/>
              <a:t>, stated by Tim Berners-Lee </a:t>
            </a:r>
          </a:p>
          <a:p>
            <a:pPr marL="265113" indent="-265113"/>
            <a:r>
              <a:rPr lang="en-US" sz="2200" b="1" dirty="0">
                <a:solidFill>
                  <a:srgbClr val="D20000"/>
                </a:solidFill>
              </a:rPr>
              <a:t>The Internet apologizes</a:t>
            </a:r>
            <a:r>
              <a:rPr lang="en-US" sz="2200" dirty="0"/>
              <a:t>, Jaron Lanier, a pioneer in virtual reality 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97F6AA18-6542-8248-A4CF-CF72F631EFEB}"/>
              </a:ext>
            </a:extLst>
          </p:cNvPr>
          <p:cNvSpPr txBox="1">
            <a:spLocks/>
          </p:cNvSpPr>
          <p:nvPr/>
        </p:nvSpPr>
        <p:spPr>
          <a:xfrm>
            <a:off x="839415" y="5647641"/>
            <a:ext cx="11121925" cy="394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200" dirty="0"/>
              <a:t>In April 2019 </a:t>
            </a:r>
            <a:r>
              <a:rPr lang="en-US" sz="2200" dirty="0"/>
              <a:t>Vienna Workshop on Digital Humanism </a:t>
            </a:r>
            <a:r>
              <a:rPr lang="en-US" sz="2000" dirty="0"/>
              <a:t>(</a:t>
            </a:r>
            <a:r>
              <a:rPr lang="en-US" sz="2000" dirty="0" err="1"/>
              <a:t>www.informatics.tuwien.ac.at</a:t>
            </a:r>
            <a:r>
              <a:rPr lang="en-US" sz="2000" dirty="0"/>
              <a:t>/</a:t>
            </a:r>
            <a:r>
              <a:rPr lang="en-US" sz="2000" dirty="0" err="1"/>
              <a:t>dighum</a:t>
            </a:r>
            <a:r>
              <a:rPr lang="en-US" sz="2000" dirty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638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1A7D7-A36F-8A46-AE62-C4BF31E5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Which Way to Go?</a:t>
            </a:r>
            <a:endParaRPr lang="en-US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7411C1C9-E727-1343-881D-8A8841881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044"/>
            <a:ext cx="10515600" cy="46648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4th Indust</a:t>
            </a:r>
            <a:r>
              <a:rPr lang="en-US" dirty="0"/>
              <a:t>rial</a:t>
            </a:r>
            <a:r>
              <a:rPr lang="en-US" sz="2400" dirty="0"/>
              <a:t> Revolution vs. Surveillance Capitalism</a:t>
            </a:r>
          </a:p>
        </p:txBody>
      </p:sp>
      <p:pic>
        <p:nvPicPr>
          <p:cNvPr id="5" name="Grafik 3">
            <a:extLst>
              <a:ext uri="{FF2B5EF4-FFF2-40B4-BE49-F238E27FC236}">
                <a16:creationId xmlns:a16="http://schemas.microsoft.com/office/drawing/2014/main" id="{8919B687-AE91-A344-9181-616C54D52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38" y="2409210"/>
            <a:ext cx="2289247" cy="3634285"/>
          </a:xfrm>
          <a:prstGeom prst="rect">
            <a:avLst/>
          </a:prstGeom>
        </p:spPr>
      </p:pic>
      <p:pic>
        <p:nvPicPr>
          <p:cNvPr id="6" name="Grafik 4">
            <a:extLst>
              <a:ext uri="{FF2B5EF4-FFF2-40B4-BE49-F238E27FC236}">
                <a16:creationId xmlns:a16="http://schemas.microsoft.com/office/drawing/2014/main" id="{FF005BF8-9122-4B49-96E5-842D638B6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427" y="2409209"/>
            <a:ext cx="2715146" cy="3636000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A26C142F-AC77-474D-B592-B05DDEF6A4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117" y="2409209"/>
            <a:ext cx="2332523" cy="36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04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E3CC-D995-2243-9FB2-16A22876A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Workshop on Digital </a:t>
            </a:r>
            <a:r>
              <a:rPr lang="de-DE" b="1" dirty="0" err="1"/>
              <a:t>Humanism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8DE4-F95D-F740-A48F-021FBE459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780"/>
            <a:ext cx="10515600" cy="4179968"/>
          </a:xfrm>
        </p:spPr>
        <p:txBody>
          <a:bodyPr/>
          <a:lstStyle/>
          <a:p>
            <a:r>
              <a:rPr lang="en-US" sz="2000" dirty="0"/>
              <a:t>More than 100 participants, from Informatics, Philosophy, History, Anthropology, Law, Economics, Political Science, Mathematics, Sociology</a:t>
            </a:r>
          </a:p>
          <a:p>
            <a:r>
              <a:rPr lang="en-US" sz="2000" dirty="0"/>
              <a:t>Three main sessions: </a:t>
            </a:r>
          </a:p>
          <a:p>
            <a:pPr lvl="1"/>
            <a:r>
              <a:rPr lang="en-US" sz="2000" dirty="0"/>
              <a:t>History and Impact of Information Technology </a:t>
            </a:r>
          </a:p>
          <a:p>
            <a:pPr lvl="1"/>
            <a:r>
              <a:rPr lang="en-US" sz="2000" dirty="0"/>
              <a:t>Humans and Society, AI and Ethics </a:t>
            </a:r>
          </a:p>
          <a:p>
            <a:pPr lvl="1"/>
            <a:r>
              <a:rPr lang="en-US" sz="2000" dirty="0"/>
              <a:t>Dynamics of a New World – Issues and Answers</a:t>
            </a:r>
          </a:p>
          <a:p>
            <a:r>
              <a:rPr lang="en-US" sz="2000" dirty="0"/>
              <a:t>Presentations at website </a:t>
            </a:r>
            <a:r>
              <a:rPr lang="en-US" sz="2000" dirty="0" err="1"/>
              <a:t>www.informatics.tuwien.ac.at</a:t>
            </a:r>
            <a:r>
              <a:rPr lang="en-US" sz="2000" dirty="0"/>
              <a:t>/</a:t>
            </a:r>
            <a:r>
              <a:rPr lang="en-US" sz="2000" dirty="0" err="1"/>
              <a:t>dighum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2" descr="Participants of the Workshop">
            <a:extLst>
              <a:ext uri="{FF2B5EF4-FFF2-40B4-BE49-F238E27FC236}">
                <a16:creationId xmlns:a16="http://schemas.microsoft.com/office/drawing/2014/main" id="{BEFBBDF2-92ED-2F44-8124-A24A4A17F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87" y="3878538"/>
            <a:ext cx="10596913" cy="269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1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4A1C-0096-6D44-A1EB-D749EBE2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Vienna Manifesto on Digital Humanism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1BBE-C63E-BA4F-A270-42C61152E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4984"/>
            <a:ext cx="10515600" cy="4958237"/>
          </a:xfrm>
        </p:spPr>
        <p:txBody>
          <a:bodyPr>
            <a:normAutofit lnSpcReduction="10000"/>
          </a:bodyPr>
          <a:lstStyle/>
          <a:p>
            <a:pPr marL="265113" indent="-265113"/>
            <a:r>
              <a:rPr lang="en-US" sz="2000" dirty="0"/>
              <a:t>The manifesto is a </a:t>
            </a:r>
            <a:r>
              <a:rPr lang="en-US" sz="2000" b="1" dirty="0">
                <a:solidFill>
                  <a:srgbClr val="D20000"/>
                </a:solidFill>
              </a:rPr>
              <a:t>call for reflection and action </a:t>
            </a:r>
            <a:r>
              <a:rPr lang="en-US" sz="2000" dirty="0"/>
              <a:t>(addressed to science and decision makers), and it is also a </a:t>
            </a:r>
            <a:r>
              <a:rPr lang="en-US" sz="2000" b="1" dirty="0">
                <a:solidFill>
                  <a:srgbClr val="D20000"/>
                </a:solidFill>
              </a:rPr>
              <a:t>research program</a:t>
            </a:r>
          </a:p>
          <a:p>
            <a:pPr marL="265113" indent="-265113"/>
            <a:r>
              <a:rPr lang="en-US" sz="2000" dirty="0"/>
              <a:t>We should shape technologies in accordance with human values and needs instead letting technologies shape us</a:t>
            </a:r>
          </a:p>
          <a:p>
            <a:pPr marL="265113" indent="-265113"/>
            <a:r>
              <a:rPr lang="en-US" sz="2000" dirty="0"/>
              <a:t>Some core principles:</a:t>
            </a:r>
          </a:p>
          <a:p>
            <a:pPr marL="627063" lvl="1" indent="-269875"/>
            <a:r>
              <a:rPr lang="en-US" sz="2000" dirty="0"/>
              <a:t>Digital technologies should be designed to </a:t>
            </a:r>
            <a:r>
              <a:rPr lang="en-US" sz="2000" b="1" dirty="0">
                <a:solidFill>
                  <a:srgbClr val="D20000"/>
                </a:solidFill>
              </a:rPr>
              <a:t>promote democracy and inclusion</a:t>
            </a:r>
          </a:p>
          <a:p>
            <a:pPr marL="627063" lvl="1" indent="-269875"/>
            <a:r>
              <a:rPr lang="en-US" sz="2000" b="1" dirty="0">
                <a:solidFill>
                  <a:srgbClr val="D20000"/>
                </a:solidFill>
              </a:rPr>
              <a:t>Fairness, responsibility and transparency </a:t>
            </a:r>
            <a:r>
              <a:rPr lang="en-US" sz="2000" dirty="0"/>
              <a:t>of software programs and algorithms</a:t>
            </a:r>
          </a:p>
          <a:p>
            <a:pPr marL="627063" lvl="1" indent="-269875"/>
            <a:r>
              <a:rPr lang="en-US" sz="2000" dirty="0"/>
              <a:t>Action/intervention </a:t>
            </a:r>
            <a:r>
              <a:rPr lang="en-US" sz="2000" b="1" dirty="0">
                <a:solidFill>
                  <a:srgbClr val="D20000"/>
                </a:solidFill>
              </a:rPr>
              <a:t>against tech monopolies</a:t>
            </a:r>
          </a:p>
          <a:p>
            <a:pPr marL="627063" lvl="1" indent="-269875"/>
            <a:r>
              <a:rPr lang="en-US" sz="2000" b="1" dirty="0">
                <a:solidFill>
                  <a:srgbClr val="D20000"/>
                </a:solidFill>
              </a:rPr>
              <a:t>Decisions affecting human rights must be made by humans</a:t>
            </a:r>
          </a:p>
          <a:p>
            <a:pPr marL="627063" lvl="1" indent="-269875"/>
            <a:r>
              <a:rPr lang="en-US" sz="2000" dirty="0"/>
              <a:t>The connection of different scientific disciplines is essential</a:t>
            </a:r>
          </a:p>
          <a:p>
            <a:pPr marL="627063" lvl="1" indent="-269875"/>
            <a:r>
              <a:rPr lang="en-US" sz="2000" b="1" dirty="0">
                <a:solidFill>
                  <a:srgbClr val="D20000"/>
                </a:solidFill>
              </a:rPr>
              <a:t>Universities</a:t>
            </a:r>
            <a:r>
              <a:rPr lang="en-US" sz="2000" dirty="0"/>
              <a:t> create new knowledge and enhance critical thinking; they </a:t>
            </a:r>
            <a:r>
              <a:rPr lang="en-US" sz="2000" b="1" dirty="0">
                <a:solidFill>
                  <a:srgbClr val="D20000"/>
                </a:solidFill>
              </a:rPr>
              <a:t>have a particular responsibility</a:t>
            </a:r>
          </a:p>
          <a:p>
            <a:pPr marL="627063" lvl="1" indent="-269875"/>
            <a:r>
              <a:rPr lang="en-US" sz="2000" dirty="0"/>
              <a:t>Academic and industrial researchers must maintain an </a:t>
            </a:r>
            <a:r>
              <a:rPr lang="en-US" sz="2000" b="1" dirty="0">
                <a:solidFill>
                  <a:srgbClr val="D20000"/>
                </a:solidFill>
              </a:rPr>
              <a:t>open dialogue with society</a:t>
            </a:r>
          </a:p>
          <a:p>
            <a:pPr marL="627063" lvl="1" indent="-269875"/>
            <a:r>
              <a:rPr lang="en-US" sz="2000" dirty="0"/>
              <a:t>Academic teaching needs to </a:t>
            </a:r>
            <a:r>
              <a:rPr lang="en-US" sz="2000" b="1" dirty="0">
                <a:solidFill>
                  <a:srgbClr val="D20000"/>
                </a:solidFill>
              </a:rPr>
              <a:t>combine humanities, social sciences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328230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67DA8-1D57-7044-8C5D-6FB10A4F8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Impact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04872-3E1E-F64F-8B93-C480DC4AB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76"/>
            <a:ext cx="10515600" cy="682799"/>
          </a:xfrm>
        </p:spPr>
        <p:txBody>
          <a:bodyPr>
            <a:normAutofit fontScale="85000" lnSpcReduction="20000"/>
          </a:bodyPr>
          <a:lstStyle/>
          <a:p>
            <a:pPr marL="285750" indent="-285750"/>
            <a:r>
              <a:rPr lang="en-US" dirty="0"/>
              <a:t>Manifesto – more than 600 signatures (42 countries) and 6 language versions</a:t>
            </a:r>
          </a:p>
          <a:p>
            <a:pPr marL="285750" indent="-285750"/>
            <a:r>
              <a:rPr lang="en-US" dirty="0"/>
              <a:t>Research program in Vienna</a:t>
            </a:r>
          </a:p>
          <a:p>
            <a:endParaRPr lang="en-US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1D366BE2-ABA3-8A48-8E68-1EE0B5E08B8D}"/>
              </a:ext>
            </a:extLst>
          </p:cNvPr>
          <p:cNvSpPr txBox="1">
            <a:spLocks/>
          </p:cNvSpPr>
          <p:nvPr/>
        </p:nvSpPr>
        <p:spPr>
          <a:xfrm>
            <a:off x="831944" y="2201963"/>
            <a:ext cx="1080363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238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000" dirty="0"/>
              <a:t>Featured in major Greek newspaper </a:t>
            </a:r>
            <a:r>
              <a:rPr lang="en-US" sz="2000" dirty="0">
                <a:solidFill>
                  <a:srgbClr val="D20000"/>
                </a:solidFill>
              </a:rPr>
              <a:t>“</a:t>
            </a:r>
            <a:r>
              <a:rPr lang="en-US" sz="2000" b="1" dirty="0" err="1">
                <a:solidFill>
                  <a:srgbClr val="D20000"/>
                </a:solidFill>
              </a:rPr>
              <a:t>Kathimerini</a:t>
            </a:r>
            <a:r>
              <a:rPr lang="en-US" sz="2000" b="1" dirty="0">
                <a:solidFill>
                  <a:srgbClr val="D20000"/>
                </a:solidFill>
              </a:rPr>
              <a:t>”</a:t>
            </a:r>
            <a:r>
              <a:rPr lang="en-US" sz="2000" dirty="0">
                <a:solidFill>
                  <a:srgbClr val="D20000"/>
                </a:solidFill>
              </a:rPr>
              <a:t> </a:t>
            </a:r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F284BB12-538F-484E-BC60-8A323513A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380" y="2908764"/>
            <a:ext cx="6408712" cy="360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">
  <a:themeElements>
    <a:clrScheme name="Informatics">
      <a:dk1>
        <a:srgbClr val="000000"/>
      </a:dk1>
      <a:lt1>
        <a:srgbClr val="FFFFFF"/>
      </a:lt1>
      <a:dk2>
        <a:srgbClr val="5E7677"/>
      </a:dk2>
      <a:lt2>
        <a:srgbClr val="DFE4E4"/>
      </a:lt2>
      <a:accent1>
        <a:srgbClr val="D20000"/>
      </a:accent1>
      <a:accent2>
        <a:srgbClr val="A9BE1E"/>
      </a:accent2>
      <a:accent3>
        <a:srgbClr val="FF6B00"/>
      </a:accent3>
      <a:accent4>
        <a:srgbClr val="FFC000"/>
      </a:accent4>
      <a:accent5>
        <a:srgbClr val="FFD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Informatics Fonts">
      <a:majorFont>
        <a:latin typeface="Editor Medium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cSys19_Summer_School" id="{09984E8B-9587-BC42-8DAC-A9D175A4E6EC}" vid="{A95A31C2-62F6-6C44-BC96-90AACEEB827B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880</TotalTime>
  <Words>800</Words>
  <Application>Microsoft Macintosh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Editor Medium</vt:lpstr>
      <vt:lpstr>Roboto</vt:lpstr>
      <vt:lpstr>Roboto Light</vt:lpstr>
      <vt:lpstr>Times New Roman</vt:lpstr>
      <vt:lpstr>Wingdings</vt:lpstr>
      <vt:lpstr>Office</vt:lpstr>
      <vt:lpstr>Custom Design</vt:lpstr>
      <vt:lpstr>PowerPoint Presentation</vt:lpstr>
      <vt:lpstr>Informatics</vt:lpstr>
      <vt:lpstr>Informatics (2)</vt:lpstr>
      <vt:lpstr>Many Critical Issues</vt:lpstr>
      <vt:lpstr>Many Critical Issues (2)</vt:lpstr>
      <vt:lpstr>Which Way to Go?</vt:lpstr>
      <vt:lpstr>Workshop on Digital Humanism</vt:lpstr>
      <vt:lpstr>Vienna Manifesto on Digital Humanism</vt:lpstr>
      <vt:lpstr>Impact</vt:lpstr>
      <vt:lpstr>Impact (2)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Neidhardt</dc:creator>
  <cp:lastModifiedBy>Julia Neidhardt</cp:lastModifiedBy>
  <cp:revision>89</cp:revision>
  <dcterms:created xsi:type="dcterms:W3CDTF">2019-10-25T11:36:23Z</dcterms:created>
  <dcterms:modified xsi:type="dcterms:W3CDTF">2019-10-29T01:32:43Z</dcterms:modified>
</cp:coreProperties>
</file>