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29" r:id="rId6"/>
    <p:sldId id="343" r:id="rId7"/>
    <p:sldId id="330" r:id="rId8"/>
    <p:sldId id="339" r:id="rId9"/>
    <p:sldId id="336" r:id="rId10"/>
    <p:sldId id="337" r:id="rId11"/>
    <p:sldId id="361" r:id="rId12"/>
    <p:sldId id="360" r:id="rId13"/>
    <p:sldId id="344" r:id="rId14"/>
    <p:sldId id="335" r:id="rId15"/>
  </p:sldIdLst>
  <p:sldSz cx="9144000" cy="6858000" type="screen4x3"/>
  <p:notesSz cx="7099300" cy="10234613"/>
  <p:embeddedFontLst>
    <p:embeddedFont>
      <p:font typeface="Source Code Pro" panose="020B0509030403020204" pitchFamily="49" charset="0"/>
      <p:regular r:id="rId18"/>
      <p:bold r:id="rId19"/>
      <p:italic r:id="rId20"/>
      <p:boldItalic r:id="rId21"/>
    </p:embeddedFont>
    <p:embeddedFont>
      <p:font typeface="Source Code Pro Black" panose="020B0809030403020204" pitchFamily="49" charset="0"/>
      <p:bold r:id="rId22"/>
      <p:boldItalic r:id="rId23"/>
    </p:embeddedFont>
    <p:embeddedFont>
      <p:font typeface="Source Code Pro Light" panose="020B0409030403020204" pitchFamily="49" charset="0"/>
      <p:regular r:id="rId24"/>
      <p:italic r:id="rId25"/>
    </p:embeddedFont>
    <p:embeddedFont>
      <p:font typeface="Source Code Pro Semibold" panose="020B0609030403020204" pitchFamily="49" charset="0"/>
      <p:bold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Black" panose="020B0803030403020204" pitchFamily="34" charset="0"/>
      <p:bold r:id="rId32"/>
      <p:boldItalic r:id="rId33"/>
    </p:embeddedFont>
    <p:embeddedFont>
      <p:font typeface="Source Sans Pro Light" panose="020B0403030403020204" pitchFamily="34" charset="0"/>
      <p:regular r:id="rId34"/>
      <p:italic r:id="rId35"/>
    </p:embeddedFont>
    <p:embeddedFont>
      <p:font typeface="Source Sans Pro Semibold" panose="020B0603030403020204" pitchFamily="34" charset="0"/>
      <p:bold r:id="rId36"/>
      <p:boldItalic r:id="rId37"/>
    </p:embeddedFont>
    <p:embeddedFont>
      <p:font typeface="Source Serif Pro" panose="02040603050405020204" pitchFamily="18" charset="0"/>
      <p:regular r:id="rId38"/>
      <p:bold r:id="rId39"/>
      <p:italic r:id="rId40"/>
      <p:boldItalic r:id="rId41"/>
    </p:embeddedFont>
    <p:embeddedFont>
      <p:font typeface="Source Serif Pro Black" panose="02040903050405020204" pitchFamily="18" charset="0"/>
      <p:bold r:id="rId42"/>
      <p:boldItalic r:id="rId43"/>
    </p:embeddedFont>
    <p:embeddedFont>
      <p:font typeface="Source Serif Pro Light" panose="02040303050405020204" pitchFamily="18" charset="0"/>
      <p:regular r:id="rId44"/>
      <p:italic r:id="rId45"/>
    </p:embeddedFont>
    <p:embeddedFont>
      <p:font typeface="Source Serif Pro Semibold" panose="02040703050405020204" pitchFamily="18" charset="0"/>
      <p:bold r:id="rId46"/>
      <p:boldItalic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erbach, Kerstin" initials="hollerba" lastIdx="15" clrIdx="0"/>
  <p:cmAuthor id="1" name="Heuser, Holger" initials="hr" lastIdx="4" clrIdx="1"/>
  <p:cmAuthor id="2" name="Schredl, Claudia" initials="SC" lastIdx="2" clrIdx="2">
    <p:extLst>
      <p:ext uri="{19B8F6BF-5375-455C-9EA6-DF929625EA0E}">
        <p15:presenceInfo xmlns:p15="http://schemas.microsoft.com/office/powerpoint/2012/main" userId="S::claudia.schredl@gesis.org::619af413-c28e-47b0-8a68-7c307d319a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48F"/>
    <a:srgbClr val="FF924F"/>
    <a:srgbClr val="FF6100"/>
    <a:srgbClr val="FFFFFF"/>
    <a:srgbClr val="FF9859"/>
    <a:srgbClr val="FFB78B"/>
    <a:srgbClr val="C6D1DC"/>
    <a:srgbClr val="889FB6"/>
    <a:srgbClr val="FFB1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1689" autoAdjust="0"/>
  </p:normalViewPr>
  <p:slideViewPr>
    <p:cSldViewPr>
      <p:cViewPr varScale="1">
        <p:scale>
          <a:sx n="99" d="100"/>
          <a:sy n="99" d="100"/>
        </p:scale>
        <p:origin x="450" y="78"/>
      </p:cViewPr>
      <p:guideLst>
        <p:guide orient="horz" pos="30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2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D4C7-C774-42D5-9E58-119FD3177B58}" type="slidenum">
              <a:rPr lang="de-DE" smtClean="0">
                <a:latin typeface="Source Sans Pro" panose="020B0503030403020204" pitchFamily="34" charset="0"/>
              </a:rPr>
              <a:t>‹Nr.›</a:t>
            </a:fld>
            <a:endParaRPr lang="de-DE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26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Source Sans Pro" panose="020B0503030403020204" pitchFamily="34" charset="0"/>
              </a:defRPr>
            </a:lvl1pPr>
          </a:lstStyle>
          <a:p>
            <a:fld id="{BF63E930-8F88-4EE0-A623-E2193C3967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692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5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1001232"/>
            <a:ext cx="3007070" cy="5494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10" name="Picture 2" descr="J:\Medien\Jahresbericht\Jahresbericht2011\Bilder\GS_Jahresbericht_2011_frontsei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55997"/>
            <a:ext cx="3144243" cy="25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5936" y="2708919"/>
            <a:ext cx="4896544" cy="1152129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58748F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896544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46018"/>
            <a:ext cx="792088" cy="651334"/>
          </a:xfrm>
          <a:prstGeom prst="rect">
            <a:avLst/>
          </a:prstGeom>
        </p:spPr>
      </p:pic>
      <p:pic>
        <p:nvPicPr>
          <p:cNvPr id="11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8" y="1052736"/>
            <a:ext cx="2217048" cy="5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3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7811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3569" y="1628800"/>
            <a:ext cx="3744415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016" y="1628800"/>
            <a:ext cx="3744415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9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11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908050"/>
            <a:ext cx="7776864" cy="509588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Title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6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7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196974"/>
            <a:ext cx="9144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513071"/>
            <a:ext cx="7776864" cy="509588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Title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8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8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908050"/>
            <a:ext cx="7776864" cy="509588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Font </a:t>
            </a:r>
            <a:r>
              <a:rPr lang="de-DE" dirty="0" err="1"/>
              <a:t>samples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00834" y="1700808"/>
            <a:ext cx="3240000" cy="3139321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ans Pro Light" panose="020B0403030403020204" pitchFamily="34" charset="0"/>
              </a:rPr>
              <a:t>Source</a:t>
            </a:r>
            <a:r>
              <a:rPr lang="de-DE" baseline="0" dirty="0">
                <a:latin typeface="Source Sans Pro Light" panose="020B0403030403020204" pitchFamily="34" charset="0"/>
              </a:rPr>
              <a:t> Sans light</a:t>
            </a:r>
            <a:endParaRPr lang="de-DE" dirty="0">
              <a:latin typeface="Source Sans Pro Light" panose="020B04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ans Pro" panose="020B0503030403020204" pitchFamily="34" charset="0"/>
              </a:rPr>
              <a:t>Source</a:t>
            </a:r>
            <a:r>
              <a:rPr lang="de-DE" baseline="0" dirty="0">
                <a:latin typeface="Source Sans Pro" panose="020B0503030403020204" pitchFamily="34" charset="0"/>
              </a:rPr>
              <a:t> Sans </a:t>
            </a:r>
            <a:r>
              <a:rPr lang="de-DE" baseline="0" dirty="0" err="1">
                <a:latin typeface="Source Sans Pro" panose="020B0503030403020204" pitchFamily="34" charset="0"/>
              </a:rPr>
              <a:t>regular</a:t>
            </a:r>
            <a:endParaRPr lang="de-DE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ans Pro Semibold" panose="020B0603030403020204" pitchFamily="34" charset="0"/>
              </a:rPr>
              <a:t>Source</a:t>
            </a:r>
            <a:r>
              <a:rPr lang="de-DE" baseline="0" dirty="0">
                <a:latin typeface="Source Sans Pro Semibold" panose="020B0603030403020204" pitchFamily="34" charset="0"/>
              </a:rPr>
              <a:t> Sans </a:t>
            </a:r>
            <a:r>
              <a:rPr lang="de-DE" baseline="0" dirty="0" err="1">
                <a:latin typeface="Source Sans Pro Semibold" panose="020B0603030403020204" pitchFamily="34" charset="0"/>
              </a:rPr>
              <a:t>semibold</a:t>
            </a:r>
            <a:endParaRPr lang="de-DE" dirty="0">
              <a:latin typeface="Source Sans Pro Semibold" panose="020B06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Source Sans Pro" panose="020B0503030403020204" pitchFamily="34" charset="0"/>
              </a:rPr>
              <a:t>Source</a:t>
            </a:r>
            <a:r>
              <a:rPr lang="de-DE" b="1" baseline="0" dirty="0">
                <a:latin typeface="Source Sans Pro" panose="020B0503030403020204" pitchFamily="34" charset="0"/>
              </a:rPr>
              <a:t> Sans </a:t>
            </a:r>
            <a:r>
              <a:rPr lang="de-DE" b="1" baseline="0" dirty="0" err="1">
                <a:latin typeface="Source Sans Pro" panose="020B0503030403020204" pitchFamily="34" charset="0"/>
              </a:rPr>
              <a:t>bold</a:t>
            </a:r>
            <a:endParaRPr lang="de-DE" b="1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ans Pro Black" panose="020B0803030403020204" pitchFamily="34" charset="0"/>
              </a:rPr>
              <a:t>Source</a:t>
            </a:r>
            <a:r>
              <a:rPr lang="de-DE" baseline="0" dirty="0">
                <a:latin typeface="Source Sans Pro Black" panose="020B0803030403020204" pitchFamily="34" charset="0"/>
              </a:rPr>
              <a:t> Sans </a:t>
            </a:r>
            <a:r>
              <a:rPr lang="de-DE" baseline="0" dirty="0" err="1">
                <a:latin typeface="Source Sans Pro Black" panose="020B0803030403020204" pitchFamily="34" charset="0"/>
              </a:rPr>
              <a:t>black</a:t>
            </a:r>
            <a:endParaRPr lang="de-DE" baseline="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Source</a:t>
            </a:r>
            <a:r>
              <a:rPr lang="de-DE" baseline="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 Serif light</a:t>
            </a:r>
            <a:endParaRPr lang="de-DE" dirty="0">
              <a:latin typeface="Source Serif Pro Light" panose="02040303050405020204" pitchFamily="18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erif Pro" panose="02040603050405020204" pitchFamily="18" charset="0"/>
              </a:rPr>
              <a:t>Source</a:t>
            </a:r>
            <a:r>
              <a:rPr lang="de-DE" baseline="0" dirty="0">
                <a:latin typeface="Source Serif Pro" panose="02040603050405020204" pitchFamily="18" charset="0"/>
              </a:rPr>
              <a:t> Serif </a:t>
            </a:r>
            <a:r>
              <a:rPr lang="de-DE" baseline="0" dirty="0" err="1">
                <a:latin typeface="Source Serif Pro" panose="02040603050405020204" pitchFamily="18" charset="0"/>
              </a:rPr>
              <a:t>regular</a:t>
            </a:r>
            <a:endParaRPr lang="de-DE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erif Pro Semibold" panose="02040703050405020204" pitchFamily="18" charset="0"/>
              </a:rPr>
              <a:t>Source</a:t>
            </a:r>
            <a:r>
              <a:rPr lang="de-DE" baseline="0" dirty="0">
                <a:latin typeface="Source Serif Pro Semibold" panose="02040703050405020204" pitchFamily="18" charset="0"/>
              </a:rPr>
              <a:t> Serif </a:t>
            </a:r>
            <a:r>
              <a:rPr lang="de-DE" baseline="0" dirty="0" err="1">
                <a:latin typeface="Source Serif Pro Semibold" panose="02040703050405020204" pitchFamily="18" charset="0"/>
              </a:rPr>
              <a:t>semibold</a:t>
            </a:r>
            <a:endParaRPr lang="de-DE" dirty="0">
              <a:latin typeface="Source Serif Pro Semibold" panose="020407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Source Serif Pro" panose="02040603050405020204" pitchFamily="18" charset="0"/>
              </a:rPr>
              <a:t>Source</a:t>
            </a:r>
            <a:r>
              <a:rPr lang="de-DE" b="1" baseline="0" dirty="0">
                <a:latin typeface="Source Serif Pro" panose="02040603050405020204" pitchFamily="18" charset="0"/>
              </a:rPr>
              <a:t> Serif </a:t>
            </a:r>
            <a:r>
              <a:rPr lang="de-DE" b="1" baseline="0" dirty="0" err="1">
                <a:latin typeface="Source Serif Pro" panose="02040603050405020204" pitchFamily="18" charset="0"/>
              </a:rPr>
              <a:t>bold</a:t>
            </a:r>
            <a:endParaRPr lang="de-DE" b="1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Serif Pro Black" panose="02040903050405020204" pitchFamily="18" charset="0"/>
              </a:rPr>
              <a:t>Source</a:t>
            </a:r>
            <a:r>
              <a:rPr lang="de-DE" baseline="0" dirty="0">
                <a:latin typeface="Source Serif Pro Black" panose="02040903050405020204" pitchFamily="18" charset="0"/>
              </a:rPr>
              <a:t> Serif </a:t>
            </a:r>
            <a:r>
              <a:rPr lang="de-DE" baseline="0" dirty="0" err="1">
                <a:latin typeface="Source Serif Pro Black" panose="02040903050405020204" pitchFamily="18" charset="0"/>
              </a:rPr>
              <a:t>black</a:t>
            </a:r>
            <a:endParaRPr lang="de-DE" baseline="0" dirty="0">
              <a:latin typeface="Source Serif Pro Black" panose="02040903050405020204" pitchFamily="18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5220072" y="1700808"/>
            <a:ext cx="324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Source</a:t>
            </a:r>
            <a:r>
              <a:rPr lang="de-DE" baseline="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 Code light</a:t>
            </a:r>
            <a:endParaRPr lang="de-DE" dirty="0">
              <a:latin typeface="Source Code Pro Light" panose="020B0409030403020204" pitchFamily="49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Code Pro" panose="020B0509030403020204" pitchFamily="49" charset="0"/>
              </a:rPr>
              <a:t>Source</a:t>
            </a:r>
            <a:r>
              <a:rPr lang="de-DE" baseline="0" dirty="0">
                <a:latin typeface="Source Code Pro" panose="020B0509030403020204" pitchFamily="49" charset="0"/>
              </a:rPr>
              <a:t> Code </a:t>
            </a:r>
            <a:r>
              <a:rPr lang="de-DE" baseline="0" dirty="0" err="1">
                <a:latin typeface="Source Code Pro" panose="020B0509030403020204" pitchFamily="49" charset="0"/>
              </a:rPr>
              <a:t>regular</a:t>
            </a:r>
            <a:endParaRPr lang="de-DE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Code Pro Semibold" panose="020B0609030403020204" pitchFamily="49" charset="0"/>
              </a:rPr>
              <a:t>Source</a:t>
            </a:r>
            <a:r>
              <a:rPr lang="de-DE" baseline="0" dirty="0">
                <a:latin typeface="Source Code Pro Semibold" panose="020B0609030403020204" pitchFamily="49" charset="0"/>
              </a:rPr>
              <a:t> Code </a:t>
            </a:r>
            <a:r>
              <a:rPr lang="de-DE" baseline="0" dirty="0" err="1">
                <a:latin typeface="Source Code Pro Semibold" panose="020B0609030403020204" pitchFamily="49" charset="0"/>
              </a:rPr>
              <a:t>semibold</a:t>
            </a:r>
            <a:endParaRPr lang="de-DE" dirty="0">
              <a:latin typeface="Source Code Pro Semibold" panose="020B06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Source Code Pro" panose="020B0509030403020204" pitchFamily="49" charset="0"/>
              </a:rPr>
              <a:t>Source</a:t>
            </a:r>
            <a:r>
              <a:rPr lang="de-DE" b="1" baseline="0" dirty="0">
                <a:latin typeface="Source Code Pro" panose="020B0509030403020204" pitchFamily="49" charset="0"/>
              </a:rPr>
              <a:t> Code </a:t>
            </a:r>
            <a:r>
              <a:rPr lang="de-DE" b="1" baseline="0" dirty="0" err="1">
                <a:latin typeface="Source Code Pro" panose="020B0509030403020204" pitchFamily="49" charset="0"/>
              </a:rPr>
              <a:t>bold</a:t>
            </a:r>
            <a:endParaRPr lang="de-DE" b="1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Source Code Pro Black" panose="020B0809030403020204" pitchFamily="49" charset="0"/>
              </a:rPr>
              <a:t>Source</a:t>
            </a:r>
            <a:r>
              <a:rPr lang="de-DE" baseline="0" dirty="0">
                <a:latin typeface="Source Code Pro Black" panose="020B0809030403020204" pitchFamily="49" charset="0"/>
              </a:rPr>
              <a:t> Code </a:t>
            </a:r>
            <a:r>
              <a:rPr lang="de-DE" baseline="0" dirty="0" err="1">
                <a:latin typeface="Source Code Pro Black" panose="020B0809030403020204" pitchFamily="49" charset="0"/>
              </a:rPr>
              <a:t>black</a:t>
            </a:r>
            <a:endParaRPr lang="de-DE" dirty="0">
              <a:latin typeface="Source Code Pro Black" panose="020B0809030403020204" pitchFamily="49" charset="0"/>
            </a:endParaRPr>
          </a:p>
        </p:txBody>
      </p:sp>
      <p:pic>
        <p:nvPicPr>
          <p:cNvPr id="11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72" y="373650"/>
            <a:ext cx="1348760" cy="3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4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2944509"/>
            <a:ext cx="7632202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pPr lvl="0"/>
            <a:r>
              <a:rPr lang="en-US" dirty="0"/>
              <a:t>Thank you for your attention</a:t>
            </a:r>
            <a:r>
              <a:rPr lang="de-DE" dirty="0"/>
              <a:t>.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85" y="4509120"/>
            <a:ext cx="1703427" cy="356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49610"/>
            <a:ext cx="648072" cy="534971"/>
          </a:xfrm>
          <a:prstGeom prst="rect">
            <a:avLst/>
          </a:prstGeom>
        </p:spPr>
      </p:pic>
      <p:pic>
        <p:nvPicPr>
          <p:cNvPr id="12" name="Picture 2" descr="G:\Daueraufgaben\Öffentlichkeitsarbeit\Logos\CEWS-Logo neue Farben\CEWS_logo_4c_2009_300dpi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6921"/>
            <a:ext cx="1512168" cy="3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897622"/>
            <a:ext cx="777557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7775575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8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Source Sans Pro" panose="020B0503030403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ource Sans Pro" panose="020B0503030403020204" pitchFamily="34" charset="0"/>
              </a:defRPr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7" r:id="rId5"/>
    <p:sldLayoutId id="2147483656" r:id="rId6"/>
    <p:sldLayoutId id="2147483659" r:id="rId7"/>
    <p:sldLayoutId id="214748365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8748F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GEECCO Infographic – SMART Gender Equality Objectives</a:t>
            </a:r>
            <a:endParaRPr lang="de-DE" sz="28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Tutorial -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GB" dirty="0"/>
              <a:t>GEECCO Infographic </a:t>
            </a:r>
            <a:r>
              <a:rPr lang="en-US" dirty="0"/>
              <a:t>“SMART Gender Equality Objectives”</a:t>
            </a:r>
          </a:p>
          <a:p>
            <a:r>
              <a:rPr lang="de-DE" sz="1600" i="1" dirty="0" err="1"/>
              <a:t>February</a:t>
            </a:r>
            <a:r>
              <a:rPr lang="de-DE" sz="1600" i="1" dirty="0"/>
              <a:t> 23, 2021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302B86-28AF-45DD-AF2D-7F837F93ECA0}"/>
              </a:ext>
            </a:extLst>
          </p:cNvPr>
          <p:cNvSpPr txBox="1"/>
          <p:nvPr/>
        </p:nvSpPr>
        <p:spPr>
          <a:xfrm>
            <a:off x="7164288" y="6541020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Grant agreement No 741128</a:t>
            </a:r>
            <a:endParaRPr lang="en-US" sz="900" dirty="0"/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8E5476-21BA-486B-867B-5AB0CF4EE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20" y="5324153"/>
            <a:ext cx="2295304" cy="12168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13AC84-9879-4CF4-8FE6-23F71FE12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5417371"/>
            <a:ext cx="1836204" cy="12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39552" y="2636912"/>
            <a:ext cx="4032448" cy="120141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4000" b="1" dirty="0"/>
              <a:t>Created by </a:t>
            </a:r>
          </a:p>
          <a:p>
            <a:pPr algn="l"/>
            <a:r>
              <a:rPr lang="en-US" sz="4000" dirty="0"/>
              <a:t>Claudia Schredl</a:t>
            </a:r>
          </a:p>
          <a:p>
            <a:pPr algn="l"/>
            <a:r>
              <a:rPr lang="en-US" sz="4000" dirty="0"/>
              <a:t>GESIS - Leibniz Institute for the Social Sciences </a:t>
            </a:r>
          </a:p>
          <a:p>
            <a:pPr algn="l"/>
            <a:r>
              <a:rPr lang="en-US" sz="4000" dirty="0"/>
              <a:t>Center of Excellence Women and Science (CEWS)</a:t>
            </a:r>
          </a:p>
          <a:p>
            <a:pPr algn="l"/>
            <a:r>
              <a:rPr lang="en-US" sz="4000" dirty="0" err="1"/>
              <a:t>Unter</a:t>
            </a:r>
            <a:r>
              <a:rPr lang="en-US" sz="4000" dirty="0"/>
              <a:t> Sachsenhausen 6-8</a:t>
            </a:r>
          </a:p>
          <a:p>
            <a:pPr algn="l"/>
            <a:r>
              <a:rPr lang="en-US" sz="4000" dirty="0"/>
              <a:t>50667 Cologne, Germany</a:t>
            </a:r>
          </a:p>
          <a:p>
            <a:pPr algn="l"/>
            <a:r>
              <a:rPr lang="en-US" sz="4000" dirty="0" err="1"/>
              <a:t>claudia•schredl</a:t>
            </a:r>
            <a:r>
              <a:rPr lang="en-US" sz="4000" dirty="0"/>
              <a:t>[at]</a:t>
            </a:r>
            <a:r>
              <a:rPr lang="en-US" sz="4000" dirty="0" err="1"/>
              <a:t>gesis•org</a:t>
            </a:r>
            <a:r>
              <a:rPr lang="en-US" sz="4000" dirty="0"/>
              <a:t>  </a:t>
            </a:r>
          </a:p>
          <a:p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515CFA8-CB0F-4F3C-9D66-BE879825273F}"/>
              </a:ext>
            </a:extLst>
          </p:cNvPr>
          <p:cNvSpPr txBox="1">
            <a:spLocks/>
          </p:cNvSpPr>
          <p:nvPr/>
        </p:nvSpPr>
        <p:spPr>
          <a:xfrm>
            <a:off x="4572000" y="2636912"/>
            <a:ext cx="4032448" cy="120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360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/>
              <a:t>W</a:t>
            </a:r>
            <a:r>
              <a:rPr lang="en-US" sz="1000" dirty="0" err="1"/>
              <a:t>ithin</a:t>
            </a:r>
            <a:r>
              <a:rPr lang="en-US" sz="1000" dirty="0"/>
              <a:t> the Framework of the Horizon 2020-funded Project </a:t>
            </a:r>
          </a:p>
          <a:p>
            <a:pPr algn="l"/>
            <a:r>
              <a:rPr lang="en-US" sz="1000" i="1" dirty="0"/>
              <a:t>Gender Equality in Engineering through Communication and Commitment (GEECCO)</a:t>
            </a:r>
          </a:p>
          <a:p>
            <a:pPr algn="l"/>
            <a:r>
              <a:rPr lang="en-US" sz="1000" b="1" dirty="0"/>
              <a:t>Grant Agreement Number 741128</a:t>
            </a:r>
          </a:p>
          <a:p>
            <a:pPr algn="l"/>
            <a:r>
              <a:rPr lang="en-US" sz="1000" dirty="0"/>
              <a:t>funded by </a:t>
            </a:r>
          </a:p>
          <a:p>
            <a:pPr algn="l"/>
            <a:r>
              <a:rPr lang="en-US" sz="1000" dirty="0"/>
              <a:t>the European Commission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15F2EB-9680-45C3-8858-BB363D80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1498"/>
            <a:ext cx="1944216" cy="1311951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CC2F9C-B037-40F9-A174-5621650EC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526"/>
            <a:ext cx="3240360" cy="17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03509-70C7-4C96-9A2C-487C518E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Content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590B83-790A-4E22-87E9-D81A9330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000" dirty="0"/>
              <a:t>GEECCO </a:t>
            </a:r>
            <a:r>
              <a:rPr lang="de-DE" sz="2000" dirty="0" err="1"/>
              <a:t>Infographic</a:t>
            </a:r>
            <a:r>
              <a:rPr lang="de-DE" sz="2000" dirty="0"/>
              <a:t> – SMART Gender </a:t>
            </a:r>
            <a:r>
              <a:rPr lang="de-DE" sz="2000" dirty="0" err="1"/>
              <a:t>Equality</a:t>
            </a:r>
            <a:r>
              <a:rPr lang="de-DE" sz="2000" dirty="0"/>
              <a:t> </a:t>
            </a:r>
            <a:r>
              <a:rPr lang="de-DE" sz="2000" dirty="0" err="1"/>
              <a:t>Objectives</a:t>
            </a:r>
            <a:r>
              <a:rPr lang="de-DE" sz="2000" dirty="0"/>
              <a:t>: </a:t>
            </a:r>
            <a:r>
              <a:rPr lang="de-DE" sz="2000" dirty="0" err="1"/>
              <a:t>Aim</a:t>
            </a:r>
            <a:r>
              <a:rPr lang="de-DE" sz="2000" dirty="0"/>
              <a:t> and Target Groups </a:t>
            </a:r>
            <a:r>
              <a:rPr lang="de-DE" sz="2000" dirty="0">
                <a:hlinkClick r:id="rId2" action="ppaction://hlinksldjump"/>
              </a:rPr>
              <a:t>(</a:t>
            </a:r>
            <a:r>
              <a:rPr lang="de-DE" sz="2000" dirty="0" err="1">
                <a:hlinkClick r:id="rId2" action="ppaction://hlinksldjump"/>
              </a:rPr>
              <a:t>slide</a:t>
            </a:r>
            <a:r>
              <a:rPr lang="de-DE" sz="2000" dirty="0">
                <a:hlinkClick r:id="rId2" action="ppaction://hlinksldjump"/>
              </a:rPr>
              <a:t> 3)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/>
              <a:t>GEECCO </a:t>
            </a:r>
            <a:r>
              <a:rPr lang="de-DE" sz="2000" dirty="0" err="1"/>
              <a:t>Infographic</a:t>
            </a:r>
            <a:r>
              <a:rPr lang="de-DE" sz="2000" dirty="0"/>
              <a:t> – SMART Gender </a:t>
            </a:r>
            <a:r>
              <a:rPr lang="de-DE" sz="2000" dirty="0" err="1"/>
              <a:t>Equality</a:t>
            </a:r>
            <a:r>
              <a:rPr lang="de-DE" sz="2000" dirty="0"/>
              <a:t> </a:t>
            </a:r>
            <a:r>
              <a:rPr lang="de-DE" sz="2000" dirty="0" err="1"/>
              <a:t>Objectives</a:t>
            </a:r>
            <a:r>
              <a:rPr lang="de-DE" sz="2000" dirty="0"/>
              <a:t>: Learning </a:t>
            </a:r>
            <a:r>
              <a:rPr lang="de-DE" sz="2000" dirty="0" err="1"/>
              <a:t>Objectives</a:t>
            </a:r>
            <a:r>
              <a:rPr lang="de-DE" sz="2000" dirty="0"/>
              <a:t> </a:t>
            </a:r>
            <a:r>
              <a:rPr lang="de-DE" sz="2000" dirty="0">
                <a:hlinkClick r:id="rId3" action="ppaction://hlinksldjump"/>
              </a:rPr>
              <a:t>(</a:t>
            </a:r>
            <a:r>
              <a:rPr lang="de-DE" sz="2000" dirty="0" err="1">
                <a:hlinkClick r:id="rId3" action="ppaction://hlinksldjump"/>
              </a:rPr>
              <a:t>slide</a:t>
            </a:r>
            <a:r>
              <a:rPr lang="de-DE" sz="2000" dirty="0">
                <a:hlinkClick r:id="rId3" action="ppaction://hlinksldjump"/>
              </a:rPr>
              <a:t> 4)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 err="1"/>
              <a:t>Preconditions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optimal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GEECCO </a:t>
            </a:r>
            <a:r>
              <a:rPr lang="de-DE" sz="2000" dirty="0" err="1"/>
              <a:t>Infographic</a:t>
            </a:r>
            <a:r>
              <a:rPr lang="de-DE" sz="2000" dirty="0"/>
              <a:t> – SMART Gender </a:t>
            </a:r>
            <a:r>
              <a:rPr lang="de-DE" sz="2000" dirty="0" err="1"/>
              <a:t>Equality</a:t>
            </a:r>
            <a:r>
              <a:rPr lang="de-DE" sz="2000" dirty="0"/>
              <a:t> </a:t>
            </a:r>
            <a:r>
              <a:rPr lang="de-DE" sz="2000" dirty="0" err="1"/>
              <a:t>Objectives</a:t>
            </a:r>
            <a:r>
              <a:rPr lang="de-DE" sz="2000" dirty="0"/>
              <a:t> </a:t>
            </a:r>
            <a:r>
              <a:rPr lang="de-DE" sz="2000" dirty="0">
                <a:hlinkClick r:id="rId4" action="ppaction://hlinksldjump"/>
              </a:rPr>
              <a:t>(</a:t>
            </a:r>
            <a:r>
              <a:rPr lang="de-DE" sz="2000" dirty="0" err="1">
                <a:hlinkClick r:id="rId4" action="ppaction://hlinksldjump"/>
              </a:rPr>
              <a:t>slide</a:t>
            </a:r>
            <a:r>
              <a:rPr lang="de-DE" sz="2000" dirty="0">
                <a:hlinkClick r:id="rId4" action="ppaction://hlinksldjump"/>
              </a:rPr>
              <a:t> 5)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 err="1"/>
              <a:t>Step-by-Step</a:t>
            </a:r>
            <a:r>
              <a:rPr lang="de-DE" sz="2000" dirty="0"/>
              <a:t> Guide </a:t>
            </a:r>
            <a:r>
              <a:rPr lang="de-DE" sz="2000" dirty="0">
                <a:hlinkClick r:id="rId5" action="ppaction://hlinksldjump"/>
              </a:rPr>
              <a:t>(</a:t>
            </a:r>
            <a:r>
              <a:rPr lang="de-DE" sz="2000" dirty="0" err="1">
                <a:hlinkClick r:id="rId5" action="ppaction://hlinksldjump"/>
              </a:rPr>
              <a:t>slides</a:t>
            </a:r>
            <a:r>
              <a:rPr lang="de-DE" sz="2000" dirty="0">
                <a:hlinkClick r:id="rId5" action="ppaction://hlinksldjump"/>
              </a:rPr>
              <a:t> 6-8)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Background Information – Tutorial Development </a:t>
            </a:r>
            <a:r>
              <a:rPr lang="de-DE" sz="2000" dirty="0">
                <a:hlinkClick r:id="rId6" action="ppaction://hlinksldjump"/>
              </a:rPr>
              <a:t>(</a:t>
            </a:r>
            <a:r>
              <a:rPr lang="de-DE" sz="2000" dirty="0" err="1">
                <a:hlinkClick r:id="rId6" action="ppaction://hlinksldjump"/>
              </a:rPr>
              <a:t>slide</a:t>
            </a:r>
            <a:r>
              <a:rPr lang="de-DE" sz="2000" dirty="0">
                <a:hlinkClick r:id="rId6" action="ppaction://hlinksldjump"/>
              </a:rPr>
              <a:t> 9)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2C6AE-18F6-41E3-80C2-AAD23F16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4BF3DF-D0C9-4F3B-8EAF-45A2EA7D6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19212"/>
            <a:ext cx="8640959" cy="509588"/>
          </a:xfrm>
        </p:spPr>
        <p:txBody>
          <a:bodyPr/>
          <a:lstStyle/>
          <a:p>
            <a:r>
              <a:rPr lang="de-DE" sz="2800" dirty="0"/>
              <a:t>GEECCO </a:t>
            </a:r>
            <a:r>
              <a:rPr lang="de-DE" sz="2800" dirty="0" err="1"/>
              <a:t>Infographic</a:t>
            </a:r>
            <a:r>
              <a:rPr lang="de-DE" sz="2800" dirty="0"/>
              <a:t> – SMART Gender </a:t>
            </a:r>
            <a:r>
              <a:rPr lang="de-DE" sz="2800" dirty="0" err="1"/>
              <a:t>Equality</a:t>
            </a:r>
            <a:r>
              <a:rPr lang="de-DE" sz="2800" dirty="0"/>
              <a:t> </a:t>
            </a:r>
            <a:r>
              <a:rPr lang="de-DE" sz="2800" dirty="0" err="1"/>
              <a:t>Objectives</a:t>
            </a:r>
            <a:r>
              <a:rPr lang="de-DE" sz="2800" dirty="0"/>
              <a:t>: </a:t>
            </a:r>
            <a:r>
              <a:rPr lang="de-DE" sz="2800" dirty="0" err="1"/>
              <a:t>Aim</a:t>
            </a:r>
            <a:r>
              <a:rPr lang="de-DE" sz="2800" dirty="0"/>
              <a:t> and Target Groups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916410"/>
            <a:ext cx="3744415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Aim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To build up capacity on how to formulate SMART gender equality objectives and how to classify objectives in gender equality plans (GEPs) of research performing organizations (RPOs)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To serve as resource for increasing the impact of GEPs in RPOs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23F5A6-E7F6-4F13-82B8-6CA8603C6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92FE887-A8A5-4AB6-B960-9AD55D0BC3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6463" y="1916385"/>
            <a:ext cx="3743325" cy="4752975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Target Groups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Gender equality officers in RPOs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Gender change agents in RPOs</a:t>
            </a:r>
          </a:p>
        </p:txBody>
      </p:sp>
    </p:spTree>
    <p:extLst>
      <p:ext uri="{BB962C8B-B14F-4D97-AF65-F5344CB8AC3E}">
        <p14:creationId xmlns:p14="http://schemas.microsoft.com/office/powerpoint/2010/main" val="6102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8B8D0-3350-4963-B48A-CAD04709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509588"/>
          </a:xfrm>
        </p:spPr>
        <p:txBody>
          <a:bodyPr/>
          <a:lstStyle/>
          <a:p>
            <a:r>
              <a:rPr lang="de-DE" sz="2800" dirty="0"/>
              <a:t>GEECCO </a:t>
            </a:r>
            <a:r>
              <a:rPr lang="de-DE" sz="2800" dirty="0" err="1"/>
              <a:t>Infographic</a:t>
            </a:r>
            <a:r>
              <a:rPr lang="de-DE" sz="2800" dirty="0"/>
              <a:t> – SMART Gender </a:t>
            </a:r>
            <a:r>
              <a:rPr lang="de-DE" sz="2800" dirty="0" err="1"/>
              <a:t>Equality</a:t>
            </a:r>
            <a:r>
              <a:rPr lang="de-DE" sz="2800" dirty="0"/>
              <a:t> </a:t>
            </a:r>
            <a:r>
              <a:rPr lang="de-DE" sz="2800" dirty="0" err="1"/>
              <a:t>Objectives</a:t>
            </a:r>
            <a:r>
              <a:rPr lang="de-DE" sz="2800" dirty="0"/>
              <a:t>: Learning </a:t>
            </a:r>
            <a:r>
              <a:rPr lang="de-DE" sz="2800" dirty="0" err="1"/>
              <a:t>Objectives</a:t>
            </a:r>
            <a:endParaRPr lang="en-US" sz="2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282EC65-F6F1-4367-8053-762540FF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964916"/>
            <a:ext cx="7776219" cy="478112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/>
              <a:t>Acquiring knowledge on the basic steps to formulating objectives and establishing an objective hierarchy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Being able to categorize your objectives as key goals, strategic goals and action goals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Acquiring knowledge for improving your gender equality plan set-up by formulating SMART (specific, measurable, achievable, realistic and time-bound) objectives 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Being able to formulate SMART objectives for your own gender equality plan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1960B0-E193-40AB-8F75-27AC87BA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93E3EA-621C-4E97-B74C-82FDE52A7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4DCEB-8D80-4F20-AE4C-FBFFEA38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Preconditions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Optimal Use 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EDA07-C001-4DE6-9A10-1D7511D41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Get an overview of the existing gender equality plan of your RPO – if one is in place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Conduct a gender analysis at your organization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Identify the priority areas for the gender equality plan at your RPO</a:t>
            </a:r>
            <a:endParaRPr lang="en-US" sz="1600" dirty="0"/>
          </a:p>
          <a:p>
            <a:pPr marL="400050" lvl="1" indent="0">
              <a:spcAft>
                <a:spcPts val="1200"/>
              </a:spcAft>
              <a:buNone/>
            </a:pPr>
            <a:endParaRPr lang="en-US" sz="1800" dirty="0"/>
          </a:p>
          <a:p>
            <a:pPr marL="400050" lvl="1" indent="0">
              <a:spcAft>
                <a:spcPts val="600"/>
              </a:spcAft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500629-4AD4-4220-A5F3-E37D267B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D821AD-1664-4AAD-BD7F-3C085ACCD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3B430-B293-40A7-A4DB-095AB3DE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Step-by-Step</a:t>
            </a:r>
            <a:r>
              <a:rPr lang="de-DE" sz="2800" dirty="0"/>
              <a:t> Guide: Part I 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F5135-C882-4FB9-AD7E-DF470C6E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Define the gender equality objectives of your GEP by classifying your objectives as: 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1800" dirty="0"/>
              <a:t>Key objectives: Long-term visions that are not directly measurable.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1800" dirty="0"/>
              <a:t>Intermediate objectives: Derived from key objectives, medium-term, and provide approaches for action, but are only vaguely measurable. 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1800" dirty="0"/>
              <a:t>Action goals: Derived from intermediate objectives and are quantitative or qualitative targets that can be achieved at the level of individual actions at a certain point in time and with a certain quality.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72260E-707C-4B91-9D61-A650FCCF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6B031F-CF09-4FA3-90A0-3D69B5BD0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C55C-BE15-4A60-AB2B-B4C3691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050"/>
            <a:ext cx="8856984" cy="509588"/>
          </a:xfrm>
        </p:spPr>
        <p:txBody>
          <a:bodyPr/>
          <a:lstStyle/>
          <a:p>
            <a:r>
              <a:rPr lang="de-DE" sz="2800" dirty="0" err="1"/>
              <a:t>Establishing</a:t>
            </a:r>
            <a:r>
              <a:rPr lang="de-DE" sz="2800" dirty="0"/>
              <a:t> an </a:t>
            </a:r>
            <a:r>
              <a:rPr lang="de-DE" sz="2800" dirty="0" err="1"/>
              <a:t>Objective</a:t>
            </a:r>
            <a:r>
              <a:rPr lang="de-DE" sz="2800" dirty="0"/>
              <a:t> </a:t>
            </a:r>
            <a:r>
              <a:rPr lang="de-DE" sz="2800" dirty="0" err="1"/>
              <a:t>Hierarchy</a:t>
            </a:r>
            <a:r>
              <a:rPr lang="de-DE" sz="2800" dirty="0"/>
              <a:t> </a:t>
            </a:r>
            <a:endParaRPr lang="en-US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788E9F-DA05-49E8-B992-E4309750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43F5E70-EDBA-4256-B43C-0846B683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17" y="1600200"/>
            <a:ext cx="4364367" cy="4781550"/>
          </a:xfr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9FEDCA-14F9-495E-9282-E1C08E7DF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3B430-B293-40A7-A4DB-095AB3DE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Step-by-Step</a:t>
            </a:r>
            <a:r>
              <a:rPr lang="de-DE" sz="2800" dirty="0"/>
              <a:t> Guide: Part II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F5135-C882-4FB9-AD7E-DF470C6E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+mj-lt"/>
              <a:buAutoNum type="arabicPeriod" startAt="2"/>
            </a:pPr>
            <a:r>
              <a:rPr lang="de-DE" sz="1800" dirty="0"/>
              <a:t>The GEECCO </a:t>
            </a:r>
            <a:r>
              <a:rPr lang="de-DE" sz="1800" dirty="0" err="1"/>
              <a:t>Infographic</a:t>
            </a:r>
            <a:r>
              <a:rPr lang="de-DE" sz="1800" dirty="0"/>
              <a:t> </a:t>
            </a:r>
            <a:r>
              <a:rPr lang="en-US" sz="1800" dirty="0"/>
              <a:t>“SMART Gender Equality Objectives”, also provides further supporting material on SMART action goals and examples of gender equality objectives in the thematic areas ‘gender dimension in research and ‘decision-making bodies’. For each example, the objective hierarchy is demonstrated.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600" dirty="0"/>
          </a:p>
        </p:txBody>
      </p:sp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CE0A9C-0ED8-4B9C-AC6F-CDD3561DFE5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811564"/>
            <a:ext cx="3743325" cy="438739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72260E-707C-4B91-9D61-A650FCCF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6B031F-CF09-4FA3-90A0-3D69B5BD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1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6FC9E-6972-40A5-936B-B8E20E11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908050"/>
            <a:ext cx="8568952" cy="509588"/>
          </a:xfrm>
        </p:spPr>
        <p:txBody>
          <a:bodyPr/>
          <a:lstStyle/>
          <a:p>
            <a:r>
              <a:rPr lang="de-DE" sz="3000" dirty="0"/>
              <a:t>Background Information – Tutorial Development </a:t>
            </a:r>
            <a:endParaRPr lang="en-US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7048F5-D590-43F2-8EDA-E516FE62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The </a:t>
            </a:r>
            <a:r>
              <a:rPr lang="de-DE" sz="2000" dirty="0"/>
              <a:t>GEECCO </a:t>
            </a:r>
            <a:r>
              <a:rPr lang="de-DE" sz="2000" dirty="0" err="1"/>
              <a:t>Infographic</a:t>
            </a:r>
            <a:r>
              <a:rPr lang="de-DE" sz="2000" dirty="0"/>
              <a:t> </a:t>
            </a:r>
            <a:r>
              <a:rPr lang="en-US" sz="2000" dirty="0"/>
              <a:t>“SMART Gender Equality Objectives” results from the evaluation exercise within the framework of the Horizon 2020-funded project "Gender Equality in Engineering through Communication and Commitment" (GEECCO).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GEECCO aims to establish tailor-made Gender Equality Plans (GEPs) in four European universities (RPOs) and to implement the gender dimension in two research funding </a:t>
            </a:r>
            <a:r>
              <a:rPr lang="en-US" sz="2000" dirty="0" err="1"/>
              <a:t>organisations</a:t>
            </a:r>
            <a:r>
              <a:rPr lang="en-US" sz="2000" dirty="0"/>
              <a:t> (RFOs) in funding schemes, </a:t>
            </a:r>
            <a:r>
              <a:rPr lang="en-US" sz="2000" dirty="0" err="1"/>
              <a:t>programmes</a:t>
            </a:r>
            <a:r>
              <a:rPr lang="en-US" sz="2000" dirty="0"/>
              <a:t> and review processes.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GEECCO </a:t>
            </a:r>
            <a:r>
              <a:rPr lang="de-DE" sz="2000" dirty="0" err="1"/>
              <a:t>Infographic</a:t>
            </a:r>
            <a:r>
              <a:rPr lang="de-DE" sz="2000" dirty="0"/>
              <a:t> </a:t>
            </a:r>
            <a:r>
              <a:rPr lang="en-US" sz="2000" dirty="0"/>
              <a:t>“SMART Gender Equality Objectives” is part of five developed tutorials aiming at building-up evaluative steering capacities in research performing organizations.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C15DC-6EA9-422D-98F1-6CAC10DC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0678935-28FB-488E-97E3-71A9468F6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28" y="188640"/>
            <a:ext cx="1242700" cy="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33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CEWS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AE0069"/>
      </a:accent1>
      <a:accent2>
        <a:srgbClr val="445A6F"/>
      </a:accent2>
      <a:accent3>
        <a:srgbClr val="000080"/>
      </a:accent3>
      <a:accent4>
        <a:srgbClr val="EAE5CE"/>
      </a:accent4>
      <a:accent5>
        <a:srgbClr val="ACA690"/>
      </a:accent5>
      <a:accent6>
        <a:srgbClr val="A1ACB7"/>
      </a:accent6>
      <a:hlink>
        <a:srgbClr val="0000FF"/>
      </a:hlink>
      <a:folHlink>
        <a:srgbClr val="800080"/>
      </a:folHlink>
    </a:clrScheme>
    <a:fontScheme name="Sans Source Pro">
      <a:majorFont>
        <a:latin typeface="Sans Source Pro"/>
        <a:ea typeface=""/>
        <a:cs typeface=""/>
      </a:majorFont>
      <a:minorFont>
        <a:latin typeface="Sans Source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c5f598-09a5-4f4d-8ba3-f8504e05b148">GESISDOC-1985527011-8</_dlc_DocId>
    <_dlc_DocIdUrl xmlns="8ec5f598-09a5-4f4d-8ba3-f8504e05b148">
      <Url>http://intranet.gesis.intra/intern/Abteilungen/Dauerbeobachtung/CEWS/Wissensmanagement/_layouts/15/DocIdRedir.aspx?ID=GESISDOC-1985527011-8</Url>
      <Description>GESISDOC-1985527011-8</Description>
    </_dlc_DocIdUrl>
    <_dlc_DocIdPersistId xmlns="8ec5f598-09a5-4f4d-8ba3-f8504e05b148">false</_dlc_DocIdPersistId>
    <LikesCount xmlns="http://schemas.microsoft.com/sharepoint/v3" xsi:nil="true"/>
    <Ratings xmlns="http://schemas.microsoft.com/sharepoint/v3" xsi:nil="true"/>
    <RatingCount xmlns="http://schemas.microsoft.com/sharepoint/v3" xsi:nil="true"/>
    <LikedBy xmlns="http://schemas.microsoft.com/sharepoint/v3">
      <UserInfo>
        <DisplayName/>
        <AccountId xsi:nil="true"/>
        <AccountType/>
      </UserInfo>
    </LikedBy>
    <Gremium_x0020_intern xmlns="8ec5f598-09a5-4f4d-8ba3-f8504e05b148" xsi:nil="true"/>
    <AverageRating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C8EA54689B843A81A99A8ACD26FD2" ma:contentTypeVersion="3" ma:contentTypeDescription="Ein neues Dokument erstellen." ma:contentTypeScope="" ma:versionID="33fc23301b86d7f63b3b6be2a7eefba3">
  <xsd:schema xmlns:xsd="http://www.w3.org/2001/XMLSchema" xmlns:xs="http://www.w3.org/2001/XMLSchema" xmlns:p="http://schemas.microsoft.com/office/2006/metadata/properties" xmlns:ns1="http://schemas.microsoft.com/sharepoint/v3" xmlns:ns2="8ec5f598-09a5-4f4d-8ba3-f8504e05b148" targetNamespace="http://schemas.microsoft.com/office/2006/metadata/properties" ma:root="true" ma:fieldsID="c63705cd0b822ce9a71eba568b7cbf89" ns1:_="" ns2:_="">
    <xsd:import namespace="http://schemas.microsoft.com/sharepoint/v3"/>
    <xsd:import namespace="8ec5f598-09a5-4f4d-8ba3-f8504e05b1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2:Gremium_x0020_intern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7" nillable="true" ma:displayName="Bewertung (0 - 5)" ma:decimals="2" ma:description="Mittelwert aller Bewertungen, die abgegeben wurden." ma:internalName="AverageRating" ma:readOnly="false" ma:percentage="FALSE">
      <xsd:simpleType>
        <xsd:restriction base="dms:Number"/>
      </xsd:simpleType>
    </xsd:element>
    <xsd:element name="RatingCount" ma:index="8" nillable="true" ma:displayName="Anzahl Bewertungen" ma:decimals="0" ma:description="Anzahl abgegebener Bewertungen" ma:internalName="RatingCount" ma:readOnly="false" ma:percentage="FALSE">
      <xsd:simpleType>
        <xsd:restriction base="dms:Number"/>
      </xsd:simpleType>
    </xsd:element>
    <xsd:element name="RatedBy" ma:index="14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5" nillable="true" ma:displayName="Benutzerbewertungen" ma:description="Bewertungen für das Element" ma:internalName="Ratings">
      <xsd:simpleType>
        <xsd:restriction base="dms:Note">
          <xsd:maxLength value="255"/>
        </xsd:restriction>
      </xsd:simpleType>
    </xsd:element>
    <xsd:element name="LikesCount" ma:index="16" nillable="true" ma:displayName="Anzahl 'Gefällt mir'" ma:internalName="LikesCount">
      <xsd:simpleType>
        <xsd:restriction base="dms:Unknown"/>
      </xsd:simpleType>
    </xsd:element>
    <xsd:element name="LikedBy" ma:index="17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remium_x0020_intern" ma:index="9" nillable="true" ma:displayName="Gremium intern" ma:format="Dropdown" ma:internalName="Gremium_x0020_intern" ma:readOnly="false">
      <xsd:simpleType>
        <xsd:restriction base="dms:Choice">
          <xsd:enumeration value="KWA"/>
          <xsd:enumeration value="Institutsra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2B3C9-84D1-44B4-980A-A658A0349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38C2E-02CC-42D3-9E17-44C09712BF5F}">
  <ds:schemaRefs>
    <ds:schemaRef ds:uri="http://schemas.openxmlformats.org/package/2006/metadata/core-properties"/>
    <ds:schemaRef ds:uri="8ec5f598-09a5-4f4d-8ba3-f8504e05b148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6F3FF9-422F-45E0-A6AB-77F6EE6152F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B8F2FB-A48E-4733-AF9E-72CFAEE5D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c5f598-09a5-4f4d-8ba3-f8504e05b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Bildschirmpräsentation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7" baseType="lpstr">
      <vt:lpstr>Source Sans Pro Black</vt:lpstr>
      <vt:lpstr>Source Serif Pro Light</vt:lpstr>
      <vt:lpstr>Wingdings 3</vt:lpstr>
      <vt:lpstr>Source Code Pro Light</vt:lpstr>
      <vt:lpstr>Source Serif Pro</vt:lpstr>
      <vt:lpstr>Source Code Pro</vt:lpstr>
      <vt:lpstr>Source Sans Pro Semibold</vt:lpstr>
      <vt:lpstr>Wingdings</vt:lpstr>
      <vt:lpstr>Source Code Pro Black</vt:lpstr>
      <vt:lpstr>Source Serif Pro Black</vt:lpstr>
      <vt:lpstr>Source Sans Pro Light</vt:lpstr>
      <vt:lpstr>Sans Source Pro</vt:lpstr>
      <vt:lpstr>Source Sans Pro</vt:lpstr>
      <vt:lpstr>Arial</vt:lpstr>
      <vt:lpstr>Source Serif Pro Semibold</vt:lpstr>
      <vt:lpstr>Source Code Pro Semibold</vt:lpstr>
      <vt:lpstr>Larissa</vt:lpstr>
      <vt:lpstr>GEECCO Infographic – SMART Gender Equality Objectives</vt:lpstr>
      <vt:lpstr>Content</vt:lpstr>
      <vt:lpstr>GEECCO Infographic – SMART Gender Equality Objectives: Aim and Target Groups</vt:lpstr>
      <vt:lpstr>GEECCO Infographic – SMART Gender Equality Objectives: Learning Objectives</vt:lpstr>
      <vt:lpstr>Preconditions for Optimal Use </vt:lpstr>
      <vt:lpstr>Step-by-Step Guide: Part I </vt:lpstr>
      <vt:lpstr>Establishing an Objective Hierarchy </vt:lpstr>
      <vt:lpstr>Step-by-Step Guide: Part II</vt:lpstr>
      <vt:lpstr>Background Information – Tutorial Development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GEECCO Infographic – Gender Equality Approaches</dc:title>
  <dc:creator>Schredl, Claudia</dc:creator>
  <cp:lastModifiedBy>Schredl, Claudia</cp:lastModifiedBy>
  <cp:revision>13</cp:revision>
  <dcterms:created xsi:type="dcterms:W3CDTF">2020-12-08T17:08:28Z</dcterms:created>
  <dcterms:modified xsi:type="dcterms:W3CDTF">2021-02-23T10:45:49Z</dcterms:modified>
</cp:coreProperties>
</file>