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24"/>
  </p:notesMasterIdLst>
  <p:handoutMasterIdLst>
    <p:handoutMasterId r:id="rId25"/>
  </p:handoutMasterIdLst>
  <p:sldIdLst>
    <p:sldId id="329" r:id="rId6"/>
    <p:sldId id="343" r:id="rId7"/>
    <p:sldId id="330" r:id="rId8"/>
    <p:sldId id="339" r:id="rId9"/>
    <p:sldId id="336" r:id="rId10"/>
    <p:sldId id="345" r:id="rId11"/>
    <p:sldId id="337" r:id="rId12"/>
    <p:sldId id="346" r:id="rId13"/>
    <p:sldId id="347" r:id="rId14"/>
    <p:sldId id="349" r:id="rId15"/>
    <p:sldId id="352" r:id="rId16"/>
    <p:sldId id="348" r:id="rId17"/>
    <p:sldId id="353" r:id="rId18"/>
    <p:sldId id="355" r:id="rId19"/>
    <p:sldId id="356" r:id="rId20"/>
    <p:sldId id="340" r:id="rId21"/>
    <p:sldId id="344" r:id="rId22"/>
    <p:sldId id="335" r:id="rId23"/>
  </p:sldIdLst>
  <p:sldSz cx="9144000" cy="6858000" type="screen4x3"/>
  <p:notesSz cx="7099300" cy="10234613"/>
  <p:embeddedFontLst>
    <p:embeddedFont>
      <p:font typeface="Source Code Pro" panose="020B0509030403020204" pitchFamily="49" charset="0"/>
      <p:regular r:id="rId26"/>
      <p:bold r:id="rId27"/>
      <p:italic r:id="rId28"/>
      <p:boldItalic r:id="rId29"/>
    </p:embeddedFont>
    <p:embeddedFont>
      <p:font typeface="Source Code Pro Black" panose="020B0809030403020204" pitchFamily="49" charset="0"/>
      <p:bold r:id="rId30"/>
      <p:boldItalic r:id="rId31"/>
    </p:embeddedFont>
    <p:embeddedFont>
      <p:font typeface="Source Code Pro Light" panose="020B0409030403020204" pitchFamily="49" charset="0"/>
      <p:regular r:id="rId32"/>
      <p:italic r:id="rId33"/>
    </p:embeddedFont>
    <p:embeddedFont>
      <p:font typeface="Source Code Pro Semibold" panose="020B0609030403020204" pitchFamily="49" charset="0"/>
      <p:bold r:id="rId34"/>
      <p:boldItalic r:id="rId35"/>
    </p:embeddedFont>
    <p:embeddedFont>
      <p:font typeface="Source Sans Pro" panose="020B0503030403020204" pitchFamily="34" charset="0"/>
      <p:regular r:id="rId36"/>
      <p:bold r:id="rId37"/>
      <p:italic r:id="rId38"/>
      <p:boldItalic r:id="rId39"/>
    </p:embeddedFont>
    <p:embeddedFont>
      <p:font typeface="Source Sans Pro Black" panose="020B0803030403020204" pitchFamily="34" charset="0"/>
      <p:bold r:id="rId40"/>
      <p:boldItalic r:id="rId41"/>
    </p:embeddedFont>
    <p:embeddedFont>
      <p:font typeface="Source Sans Pro Light" panose="020B0403030403020204" pitchFamily="34" charset="0"/>
      <p:regular r:id="rId42"/>
      <p:italic r:id="rId43"/>
    </p:embeddedFont>
    <p:embeddedFont>
      <p:font typeface="Source Sans Pro Semibold" panose="020B0603030403020204" pitchFamily="34" charset="0"/>
      <p:bold r:id="rId44"/>
      <p:boldItalic r:id="rId45"/>
    </p:embeddedFont>
    <p:embeddedFont>
      <p:font typeface="Source Serif Pro" panose="02040603050405020204" pitchFamily="18" charset="0"/>
      <p:regular r:id="rId46"/>
      <p:bold r:id="rId47"/>
      <p:italic r:id="rId48"/>
      <p:boldItalic r:id="rId49"/>
    </p:embeddedFont>
    <p:embeddedFont>
      <p:font typeface="Source Serif Pro Black" panose="02040903050405020204" pitchFamily="18" charset="0"/>
      <p:bold r:id="rId50"/>
      <p:boldItalic r:id="rId51"/>
    </p:embeddedFont>
    <p:embeddedFont>
      <p:font typeface="Source Serif Pro Light" panose="02040303050405020204" pitchFamily="18" charset="0"/>
      <p:regular r:id="rId52"/>
      <p:italic r:id="rId53"/>
    </p:embeddedFont>
    <p:embeddedFont>
      <p:font typeface="Source Serif Pro Semibold" panose="02040703050405020204" pitchFamily="18" charset="0"/>
      <p:bold r:id="rId54"/>
      <p:boldItalic r:id="rId55"/>
    </p:embeddedFont>
    <p:embeddedFont>
      <p:font typeface="Wingdings 3" panose="05040102010807070707" pitchFamily="18" charset="2"/>
      <p:regular r:id="rId56"/>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
          <p15:clr>
            <a:srgbClr val="A4A3A4"/>
          </p15:clr>
        </p15:guide>
        <p15:guide id="2" pos="43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llerbach, Kerstin" initials="hollerba" lastIdx="15" clrIdx="0"/>
  <p:cmAuthor id="1" name="Heuser, Holger" initials="hr"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8748F"/>
    <a:srgbClr val="FF924F"/>
    <a:srgbClr val="FF6100"/>
    <a:srgbClr val="FFFFFF"/>
    <a:srgbClr val="FF9859"/>
    <a:srgbClr val="FFB78B"/>
    <a:srgbClr val="C6D1DC"/>
    <a:srgbClr val="889FB6"/>
    <a:srgbClr val="FFB18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94" autoAdjust="0"/>
    <p:restoredTop sz="91689" autoAdjust="0"/>
  </p:normalViewPr>
  <p:slideViewPr>
    <p:cSldViewPr>
      <p:cViewPr varScale="1">
        <p:scale>
          <a:sx n="72" d="100"/>
          <a:sy n="72" d="100"/>
        </p:scale>
        <p:origin x="66" y="468"/>
      </p:cViewPr>
      <p:guideLst>
        <p:guide orient="horz" pos="300"/>
        <p:guide pos="43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720"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55" Type="http://schemas.openxmlformats.org/officeDocument/2006/relationships/font" Target="fonts/font30.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41" Type="http://schemas.openxmlformats.org/officeDocument/2006/relationships/font" Target="fonts/font16.fntdata"/><Relationship Id="rId54" Type="http://schemas.openxmlformats.org/officeDocument/2006/relationships/font" Target="fonts/font2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font" Target="fonts/font28.fntdata"/><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font" Target="fonts/font27.fntdata"/><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56" Type="http://schemas.openxmlformats.org/officeDocument/2006/relationships/font" Target="fonts/font31.fntdata"/><Relationship Id="rId8" Type="http://schemas.openxmlformats.org/officeDocument/2006/relationships/slide" Target="slides/slide3.xml"/><Relationship Id="rId51" Type="http://schemas.openxmlformats.org/officeDocument/2006/relationships/font" Target="fonts/font26.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de-DE" dirty="0">
              <a:latin typeface="Source Sans Pro" panose="020B0503030403020204" pitchFamily="34" charset="0"/>
            </a:endParaRPr>
          </a:p>
        </p:txBody>
      </p:sp>
      <p:sp>
        <p:nvSpPr>
          <p:cNvPr id="3" name="Datumsplatzhalt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endParaRPr lang="de-DE" dirty="0">
              <a:latin typeface="Source Sans Pro" panose="020B0503030403020204" pitchFamily="34" charset="0"/>
            </a:endParaRPr>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de-DE" dirty="0">
              <a:latin typeface="Source Sans Pro" panose="020B0503030403020204" pitchFamily="34" charset="0"/>
            </a:endParaRPr>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F62CD4C7-C774-42D5-9E58-119FD3177B58}" type="slidenum">
              <a:rPr lang="de-DE" smtClean="0">
                <a:latin typeface="Source Sans Pro" panose="020B0503030403020204" pitchFamily="34" charset="0"/>
              </a:rPr>
              <a:t>‹Nr.›</a:t>
            </a:fld>
            <a:endParaRPr lang="de-DE" dirty="0">
              <a:latin typeface="Source Sans Pro" panose="020B0503030403020204" pitchFamily="34" charset="0"/>
            </a:endParaRPr>
          </a:p>
        </p:txBody>
      </p:sp>
    </p:spTree>
    <p:extLst>
      <p:ext uri="{BB962C8B-B14F-4D97-AF65-F5344CB8AC3E}">
        <p14:creationId xmlns:p14="http://schemas.microsoft.com/office/powerpoint/2010/main" val="7142726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6363" cy="511731"/>
          </a:xfrm>
          <a:prstGeom prst="rect">
            <a:avLst/>
          </a:prstGeom>
        </p:spPr>
        <p:txBody>
          <a:bodyPr vert="horz" lIns="99039" tIns="49520" rIns="99039" bIns="49520" rtlCol="0"/>
          <a:lstStyle>
            <a:lvl1pPr algn="l">
              <a:defRPr sz="1300">
                <a:latin typeface="Source Sans Pro" panose="020B0503030403020204" pitchFamily="34" charset="0"/>
              </a:defRPr>
            </a:lvl1pPr>
          </a:lstStyle>
          <a:p>
            <a:endParaRPr lang="de-DE" dirty="0"/>
          </a:p>
        </p:txBody>
      </p:sp>
      <p:sp>
        <p:nvSpPr>
          <p:cNvPr id="3" name="Datumsplatzhalter 2"/>
          <p:cNvSpPr>
            <a:spLocks noGrp="1"/>
          </p:cNvSpPr>
          <p:nvPr>
            <p:ph type="dt" idx="1"/>
          </p:nvPr>
        </p:nvSpPr>
        <p:spPr>
          <a:xfrm>
            <a:off x="4021294" y="1"/>
            <a:ext cx="3076363" cy="511731"/>
          </a:xfrm>
          <a:prstGeom prst="rect">
            <a:avLst/>
          </a:prstGeom>
        </p:spPr>
        <p:txBody>
          <a:bodyPr vert="horz" lIns="99039" tIns="49520" rIns="99039" bIns="49520" rtlCol="0"/>
          <a:lstStyle>
            <a:lvl1pPr algn="r">
              <a:defRPr sz="1300">
                <a:latin typeface="Source Sans Pro" panose="020B0503030403020204" pitchFamily="34" charset="0"/>
              </a:defRPr>
            </a:lvl1pPr>
          </a:lstStyle>
          <a:p>
            <a:endParaRPr lang="de-DE" dirty="0"/>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9" tIns="49520" rIns="99039" bIns="49520" rtlCol="0" anchor="ctr"/>
          <a:lstStyle/>
          <a:p>
            <a:endParaRPr lang="de-DE" dirty="0"/>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39" tIns="49520" rIns="99039" bIns="495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721107"/>
            <a:ext cx="3076363" cy="511731"/>
          </a:xfrm>
          <a:prstGeom prst="rect">
            <a:avLst/>
          </a:prstGeom>
        </p:spPr>
        <p:txBody>
          <a:bodyPr vert="horz" lIns="99039" tIns="49520" rIns="99039" bIns="49520" rtlCol="0" anchor="b"/>
          <a:lstStyle>
            <a:lvl1pPr algn="l">
              <a:defRPr sz="1300">
                <a:latin typeface="Source Sans Pro" panose="020B0503030403020204" pitchFamily="34" charset="0"/>
              </a:defRPr>
            </a:lvl1pPr>
          </a:lstStyle>
          <a:p>
            <a:endParaRPr lang="de-DE" dirty="0"/>
          </a:p>
        </p:txBody>
      </p:sp>
      <p:sp>
        <p:nvSpPr>
          <p:cNvPr id="7" name="Foliennummernplatzhalter 6"/>
          <p:cNvSpPr>
            <a:spLocks noGrp="1"/>
          </p:cNvSpPr>
          <p:nvPr>
            <p:ph type="sldNum" sz="quarter" idx="5"/>
          </p:nvPr>
        </p:nvSpPr>
        <p:spPr>
          <a:xfrm>
            <a:off x="4021294" y="9721107"/>
            <a:ext cx="3076363" cy="511731"/>
          </a:xfrm>
          <a:prstGeom prst="rect">
            <a:avLst/>
          </a:prstGeom>
        </p:spPr>
        <p:txBody>
          <a:bodyPr vert="horz" lIns="99039" tIns="49520" rIns="99039" bIns="49520" rtlCol="0" anchor="b"/>
          <a:lstStyle>
            <a:lvl1pPr algn="r">
              <a:defRPr sz="1300">
                <a:latin typeface="Source Sans Pro" panose="020B0503030403020204" pitchFamily="34" charset="0"/>
              </a:defRPr>
            </a:lvl1pPr>
          </a:lstStyle>
          <a:p>
            <a:fld id="{BF63E930-8F88-4EE0-A623-E2193C3967E3}" type="slidenum">
              <a:rPr lang="de-DE" smtClean="0"/>
              <a:pPr/>
              <a:t>‹Nr.›</a:t>
            </a:fld>
            <a:endParaRPr lang="de-DE" dirty="0"/>
          </a:p>
        </p:txBody>
      </p:sp>
    </p:spTree>
    <p:extLst>
      <p:ext uri="{BB962C8B-B14F-4D97-AF65-F5344CB8AC3E}">
        <p14:creationId xmlns:p14="http://schemas.microsoft.com/office/powerpoint/2010/main" val="306769255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Source Sans Pro" panose="020B0503030403020204" pitchFamily="34" charset="0"/>
        <a:ea typeface="+mn-ea"/>
        <a:cs typeface="+mn-cs"/>
      </a:defRPr>
    </a:lvl1pPr>
    <a:lvl2pPr marL="457200" algn="l" defTabSz="914400" rtl="0" eaLnBrk="1" latinLnBrk="0" hangingPunct="1">
      <a:defRPr sz="1200" kern="1200">
        <a:solidFill>
          <a:schemeClr val="tx1"/>
        </a:solidFill>
        <a:latin typeface="Source Sans Pro" panose="020B0503030403020204" pitchFamily="34" charset="0"/>
        <a:ea typeface="+mn-ea"/>
        <a:cs typeface="+mn-cs"/>
      </a:defRPr>
    </a:lvl2pPr>
    <a:lvl3pPr marL="914400" algn="l" defTabSz="914400" rtl="0" eaLnBrk="1" latinLnBrk="0" hangingPunct="1">
      <a:defRPr sz="1200" kern="1200">
        <a:solidFill>
          <a:schemeClr val="tx1"/>
        </a:solidFill>
        <a:latin typeface="Source Sans Pro" panose="020B0503030403020204" pitchFamily="34" charset="0"/>
        <a:ea typeface="+mn-ea"/>
        <a:cs typeface="+mn-cs"/>
      </a:defRPr>
    </a:lvl3pPr>
    <a:lvl4pPr marL="1371600" algn="l" defTabSz="914400" rtl="0" eaLnBrk="1" latinLnBrk="0" hangingPunct="1">
      <a:defRPr sz="1200" kern="1200">
        <a:solidFill>
          <a:schemeClr val="tx1"/>
        </a:solidFill>
        <a:latin typeface="Source Sans Pro" panose="020B0503030403020204" pitchFamily="34" charset="0"/>
        <a:ea typeface="+mn-ea"/>
        <a:cs typeface="+mn-cs"/>
      </a:defRPr>
    </a:lvl4pPr>
    <a:lvl5pPr marL="1828800" algn="l" defTabSz="914400" rtl="0" eaLnBrk="1" latinLnBrk="0" hangingPunct="1">
      <a:defRPr sz="1200" kern="1200">
        <a:solidFill>
          <a:schemeClr val="tx1"/>
        </a:solidFill>
        <a:latin typeface="Source Sans Pro" panose="020B05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834" y="1001232"/>
            <a:ext cx="3007070" cy="549463"/>
          </a:xfrm>
          <a:prstGeom prst="rect">
            <a:avLst/>
          </a:prstGeom>
        </p:spPr>
      </p:pic>
      <p:sp>
        <p:nvSpPr>
          <p:cNvPr id="7" name="Rechteck 6"/>
          <p:cNvSpPr/>
          <p:nvPr userDrawn="1"/>
        </p:nvSpPr>
        <p:spPr>
          <a:xfrm>
            <a:off x="0" y="2656200"/>
            <a:ext cx="9144000" cy="1289957"/>
          </a:xfrm>
          <a:prstGeom prst="rect">
            <a:avLst/>
          </a:prstGeom>
          <a:solidFill>
            <a:srgbClr val="C6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ource Sans Pro" panose="020B0503030403020204" pitchFamily="34" charset="0"/>
            </a:endParaRPr>
          </a:p>
        </p:txBody>
      </p:sp>
      <p:sp>
        <p:nvSpPr>
          <p:cNvPr id="8" name="Rechteck 7"/>
          <p:cNvSpPr/>
          <p:nvPr userDrawn="1"/>
        </p:nvSpPr>
        <p:spPr>
          <a:xfrm>
            <a:off x="0" y="3946156"/>
            <a:ext cx="9144000" cy="1289957"/>
          </a:xfrm>
          <a:prstGeom prst="rect">
            <a:avLst/>
          </a:prstGeom>
          <a:solidFill>
            <a:srgbClr val="587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ource Sans Pro" panose="020B0503030403020204" pitchFamily="34" charset="0"/>
            </a:endParaRPr>
          </a:p>
        </p:txBody>
      </p:sp>
      <p:pic>
        <p:nvPicPr>
          <p:cNvPr id="10" name="Picture 2" descr="J:\Medien\Jahresbericht\Jahresbericht2011\Bilder\GS_Jahresbericht_2011_frontseit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4213" y="2655997"/>
            <a:ext cx="3144243" cy="258011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3995936" y="2708919"/>
            <a:ext cx="4896544" cy="1152129"/>
          </a:xfrm>
        </p:spPr>
        <p:txBody>
          <a:bodyPr>
            <a:noAutofit/>
          </a:bodyPr>
          <a:lstStyle>
            <a:lvl1pPr algn="l">
              <a:defRPr sz="3200" b="0">
                <a:solidFill>
                  <a:srgbClr val="58748F"/>
                </a:solidFill>
                <a:latin typeface="Source Sans Pro" panose="020B0503030403020204" pitchFamily="34" charset="0"/>
              </a:defRPr>
            </a:lvl1pPr>
          </a:lstStyle>
          <a:p>
            <a:r>
              <a:rPr lang="de-DE" dirty="0"/>
              <a:t>Titelmasterformat durch Klicken bearbeiten</a:t>
            </a:r>
          </a:p>
        </p:txBody>
      </p:sp>
      <p:sp>
        <p:nvSpPr>
          <p:cNvPr id="3" name="Untertitel 2"/>
          <p:cNvSpPr>
            <a:spLocks noGrp="1"/>
          </p:cNvSpPr>
          <p:nvPr>
            <p:ph type="subTitle" idx="1"/>
          </p:nvPr>
        </p:nvSpPr>
        <p:spPr>
          <a:xfrm>
            <a:off x="3995936" y="4077072"/>
            <a:ext cx="4896544" cy="1080120"/>
          </a:xfrm>
        </p:spPr>
        <p:txBody>
          <a:bodyPr/>
          <a:lstStyle>
            <a:lvl1pPr marL="0" indent="0" algn="l">
              <a:buNone/>
              <a:defRPr sz="2400">
                <a:solidFill>
                  <a:schemeClr val="bg1"/>
                </a:solidFill>
                <a:latin typeface="Source Sans Pro Light" panose="020B04030304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pic>
        <p:nvPicPr>
          <p:cNvPr id="6" name="Grafik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568" y="5946018"/>
            <a:ext cx="792088" cy="651334"/>
          </a:xfrm>
          <a:prstGeom prst="rect">
            <a:avLst/>
          </a:prstGeom>
        </p:spPr>
      </p:pic>
      <p:pic>
        <p:nvPicPr>
          <p:cNvPr id="11" name="Picture 2" descr="G:\Daueraufgaben\Öffentlichkeitsarbeit\Logos\CEWS-Logo neue Farben\CEWS_logo_4c_2009_300dpi.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459408" y="1052736"/>
            <a:ext cx="2217048" cy="528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435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834" y="355600"/>
            <a:ext cx="1638918" cy="299469"/>
          </a:xfrm>
          <a:prstGeom prst="rect">
            <a:avLst/>
          </a:prstGeom>
        </p:spPr>
      </p:pic>
      <p:sp>
        <p:nvSpPr>
          <p:cNvPr id="2" name="Titel 1"/>
          <p:cNvSpPr>
            <a:spLocks noGrp="1"/>
          </p:cNvSpPr>
          <p:nvPr>
            <p:ph type="title" hasCustomPrompt="1"/>
          </p:nvPr>
        </p:nvSpPr>
        <p:spPr>
          <a:xfrm>
            <a:off x="684213" y="908050"/>
            <a:ext cx="7775575" cy="509588"/>
          </a:xfrm>
        </p:spPr>
        <p:txBody>
          <a:bodyPr/>
          <a:lstStyle>
            <a:lvl1pPr>
              <a:defRPr b="0"/>
            </a:lvl1pPr>
          </a:lstStyle>
          <a:p>
            <a:r>
              <a:rPr lang="de-DE" dirty="0"/>
              <a:t>Title</a:t>
            </a:r>
          </a:p>
        </p:txBody>
      </p:sp>
      <p:sp>
        <p:nvSpPr>
          <p:cNvPr id="3" name="Inhaltsplatzhalter 2"/>
          <p:cNvSpPr>
            <a:spLocks noGrp="1"/>
          </p:cNvSpPr>
          <p:nvPr>
            <p:ph idx="1"/>
          </p:nvPr>
        </p:nvSpPr>
        <p:spPr>
          <a:xfrm>
            <a:off x="683569" y="1600200"/>
            <a:ext cx="7776219" cy="4781128"/>
          </a:xfrm>
        </p:spPr>
        <p:txBody>
          <a:bodyPr/>
          <a:lstStyle>
            <a:lvl1pPr marL="342900" indent="-342900">
              <a:buClr>
                <a:srgbClr val="58748F"/>
              </a:buClr>
              <a:buFont typeface="Wingdings" panose="05000000000000000000" pitchFamily="2" charset="2"/>
              <a:buChar char="§"/>
              <a:defRPr sz="2800"/>
            </a:lvl1pPr>
            <a:lvl2pPr marL="742950" indent="-285750">
              <a:buClr>
                <a:srgbClr val="58748F"/>
              </a:buClr>
              <a:buFont typeface="Wingdings 3" panose="05040102010807070707" pitchFamily="18" charset="2"/>
              <a:buChar char=""/>
              <a:defRPr sz="2400"/>
            </a:lvl2pPr>
            <a:lvl3pPr marL="1143000" indent="-228600">
              <a:buClr>
                <a:srgbClr val="58748F"/>
              </a:buClr>
              <a:buFont typeface="Wingdings" panose="05000000000000000000" pitchFamily="2" charset="2"/>
              <a:buChar char="§"/>
              <a:defRPr/>
            </a:lvl3pPr>
            <a:lvl4pPr marL="1600200" indent="-228600">
              <a:buClr>
                <a:srgbClr val="58748F"/>
              </a:buClr>
              <a:buFont typeface="Wingdings" panose="05000000000000000000" pitchFamily="2" charset="2"/>
              <a:buChar char="§"/>
              <a:defRPr/>
            </a:lvl4pPr>
            <a:lvl5pPr marL="2057400" indent="-228600">
              <a:buClr>
                <a:srgbClr val="58748F"/>
              </a:buClr>
              <a:buFont typeface="Wingdings" panose="05000000000000000000" pitchFamily="2" charset="2"/>
              <a:buChar char="§"/>
              <a:defRPr/>
            </a:lvl5pPr>
          </a:lstStyle>
          <a:p>
            <a:pPr lvl="0"/>
            <a:r>
              <a:rPr lang="de-DE" dirty="0"/>
              <a:t>Textmasterformat bearbeiten</a:t>
            </a:r>
          </a:p>
          <a:p>
            <a:pPr lvl="1"/>
            <a:r>
              <a:rPr lang="de-DE" dirty="0"/>
              <a:t>Zweite Ebene</a:t>
            </a:r>
          </a:p>
        </p:txBody>
      </p:sp>
      <p:sp>
        <p:nvSpPr>
          <p:cNvPr id="14" name="Fußzeilenplatzhalter 13"/>
          <p:cNvSpPr>
            <a:spLocks noGrp="1"/>
          </p:cNvSpPr>
          <p:nvPr>
            <p:ph type="ftr" sz="quarter" idx="11"/>
          </p:nvPr>
        </p:nvSpPr>
        <p:spPr>
          <a:xfrm>
            <a:off x="700834" y="6525344"/>
            <a:ext cx="5318966" cy="220700"/>
          </a:xfrm>
          <a:prstGeom prst="rect">
            <a:avLst/>
          </a:prstGeom>
        </p:spPr>
        <p:txBody>
          <a:bodyPr/>
          <a:lstStyle>
            <a:lvl1pPr algn="l">
              <a:defRPr sz="1000"/>
            </a:lvl1pPr>
          </a:lstStyle>
          <a:p>
            <a:endParaRPr lang="de-DE" dirty="0"/>
          </a:p>
        </p:txBody>
      </p:sp>
      <p:sp>
        <p:nvSpPr>
          <p:cNvPr id="15" name="Foliennummernplatzhalter 14"/>
          <p:cNvSpPr>
            <a:spLocks noGrp="1"/>
          </p:cNvSpPr>
          <p:nvPr>
            <p:ph type="sldNum" sz="quarter" idx="12"/>
          </p:nvPr>
        </p:nvSpPr>
        <p:spPr>
          <a:xfrm>
            <a:off x="6516216" y="6525344"/>
            <a:ext cx="1943572" cy="220700"/>
          </a:xfrm>
          <a:prstGeom prst="rect">
            <a:avLst/>
          </a:prstGeom>
        </p:spPr>
        <p:txBody>
          <a:bodyPr/>
          <a:lstStyle>
            <a:lvl1pPr algn="r">
              <a:defRPr sz="1000"/>
            </a:lvl1pPr>
          </a:lstStyle>
          <a:p>
            <a:fld id="{506DEF79-D5F3-42ED-9335-D73AD216BB54}" type="slidenum">
              <a:rPr lang="de-DE" smtClean="0"/>
              <a:pPr/>
              <a:t>‹Nr.›</a:t>
            </a:fld>
            <a:endParaRPr lang="de-DE" dirty="0"/>
          </a:p>
        </p:txBody>
      </p:sp>
      <p:pic>
        <p:nvPicPr>
          <p:cNvPr id="7" name="Picture 2" descr="G:\Daueraufgaben\Öffentlichkeitsarbeit\Logos\CEWS-Logo neue Farben\CEWS_logo_4c_2009_300dpi.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11672" y="373650"/>
            <a:ext cx="1348760" cy="32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292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2spaltig">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684213" y="908050"/>
            <a:ext cx="7775575" cy="509588"/>
          </a:xfrm>
        </p:spPr>
        <p:txBody>
          <a:bodyPr/>
          <a:lstStyle>
            <a:lvl1pPr>
              <a:defRPr b="0"/>
            </a:lvl1pPr>
          </a:lstStyle>
          <a:p>
            <a:r>
              <a:rPr lang="de-DE" dirty="0"/>
              <a:t>Title</a:t>
            </a:r>
          </a:p>
        </p:txBody>
      </p:sp>
      <p:sp>
        <p:nvSpPr>
          <p:cNvPr id="6" name="Inhaltsplatzhalter 2"/>
          <p:cNvSpPr>
            <a:spLocks noGrp="1"/>
          </p:cNvSpPr>
          <p:nvPr>
            <p:ph idx="1"/>
          </p:nvPr>
        </p:nvSpPr>
        <p:spPr>
          <a:xfrm>
            <a:off x="683569" y="1628800"/>
            <a:ext cx="3744415" cy="4752528"/>
          </a:xfrm>
        </p:spPr>
        <p:txBody>
          <a:bodyPr/>
          <a:lstStyle>
            <a:lvl1pPr marL="342900" indent="-342900">
              <a:buClr>
                <a:srgbClr val="58748F"/>
              </a:buClr>
              <a:buFont typeface="Wingdings" panose="05000000000000000000" pitchFamily="2" charset="2"/>
              <a:buChar char="§"/>
              <a:defRPr sz="2800"/>
            </a:lvl1pPr>
            <a:lvl2pPr marL="742950" indent="-285750">
              <a:buClr>
                <a:srgbClr val="58748F"/>
              </a:buClr>
              <a:buFont typeface="Wingdings 3" panose="05040102010807070707" pitchFamily="18" charset="2"/>
              <a:buChar char=""/>
              <a:defRPr sz="2400"/>
            </a:lvl2pPr>
            <a:lvl3pPr marL="1143000" indent="-228600">
              <a:buClr>
                <a:srgbClr val="58748F"/>
              </a:buClr>
              <a:buFont typeface="Wingdings" panose="05000000000000000000" pitchFamily="2" charset="2"/>
              <a:buChar char="§"/>
              <a:defRPr/>
            </a:lvl3pPr>
            <a:lvl4pPr marL="1600200" indent="-228600">
              <a:buClr>
                <a:srgbClr val="58748F"/>
              </a:buClr>
              <a:buFont typeface="Wingdings" panose="05000000000000000000" pitchFamily="2" charset="2"/>
              <a:buChar char="§"/>
              <a:defRPr/>
            </a:lvl4pPr>
            <a:lvl5pPr marL="2057400" indent="-228600">
              <a:buClr>
                <a:srgbClr val="58748F"/>
              </a:buClr>
              <a:buFont typeface="Wingdings" panose="05000000000000000000" pitchFamily="2" charset="2"/>
              <a:buChar char="§"/>
              <a:defRPr/>
            </a:lvl5pPr>
          </a:lstStyle>
          <a:p>
            <a:pPr lvl="0"/>
            <a:r>
              <a:rPr lang="de-DE" dirty="0"/>
              <a:t>Textmasterformat bearbeiten</a:t>
            </a:r>
          </a:p>
          <a:p>
            <a:pPr lvl="1"/>
            <a:r>
              <a:rPr lang="de-DE" dirty="0"/>
              <a:t>Zweite Ebene</a:t>
            </a:r>
          </a:p>
        </p:txBody>
      </p:sp>
      <p:sp>
        <p:nvSpPr>
          <p:cNvPr id="7" name="Inhaltsplatzhalter 2"/>
          <p:cNvSpPr>
            <a:spLocks noGrp="1"/>
          </p:cNvSpPr>
          <p:nvPr>
            <p:ph idx="13"/>
          </p:nvPr>
        </p:nvSpPr>
        <p:spPr>
          <a:xfrm>
            <a:off x="4716016" y="1628800"/>
            <a:ext cx="3744415" cy="4752528"/>
          </a:xfrm>
        </p:spPr>
        <p:txBody>
          <a:bodyPr/>
          <a:lstStyle>
            <a:lvl1pPr marL="342900" indent="-342900">
              <a:buClr>
                <a:srgbClr val="58748F"/>
              </a:buClr>
              <a:buFont typeface="Wingdings" panose="05000000000000000000" pitchFamily="2" charset="2"/>
              <a:buChar char="§"/>
              <a:defRPr sz="2800"/>
            </a:lvl1pPr>
            <a:lvl2pPr marL="742950" indent="-285750">
              <a:buClr>
                <a:srgbClr val="58748F"/>
              </a:buClr>
              <a:buFont typeface="Wingdings 3" panose="05040102010807070707" pitchFamily="18" charset="2"/>
              <a:buChar char=""/>
              <a:defRPr sz="2400"/>
            </a:lvl2pPr>
            <a:lvl3pPr marL="1143000" indent="-228600">
              <a:buClr>
                <a:srgbClr val="58748F"/>
              </a:buClr>
              <a:buFont typeface="Wingdings" panose="05000000000000000000" pitchFamily="2" charset="2"/>
              <a:buChar char="§"/>
              <a:defRPr/>
            </a:lvl3pPr>
            <a:lvl4pPr marL="1600200" indent="-228600">
              <a:buClr>
                <a:srgbClr val="58748F"/>
              </a:buClr>
              <a:buFont typeface="Wingdings" panose="05000000000000000000" pitchFamily="2" charset="2"/>
              <a:buChar char="§"/>
              <a:defRPr/>
            </a:lvl4pPr>
            <a:lvl5pPr marL="2057400" indent="-228600">
              <a:buClr>
                <a:srgbClr val="58748F"/>
              </a:buClr>
              <a:buFont typeface="Wingdings" panose="05000000000000000000" pitchFamily="2" charset="2"/>
              <a:buChar char="§"/>
              <a:defRPr/>
            </a:lvl5pPr>
          </a:lstStyle>
          <a:p>
            <a:pPr lvl="0"/>
            <a:r>
              <a:rPr lang="de-DE" dirty="0"/>
              <a:t>Textmasterformat bearbeiten</a:t>
            </a:r>
          </a:p>
          <a:p>
            <a:pPr lvl="1"/>
            <a:r>
              <a:rPr lang="de-DE" dirty="0"/>
              <a:t>Zweite Ebene</a:t>
            </a:r>
          </a:p>
        </p:txBody>
      </p:sp>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834" y="355600"/>
            <a:ext cx="1638918" cy="299469"/>
          </a:xfrm>
          <a:prstGeom prst="rect">
            <a:avLst/>
          </a:prstGeom>
        </p:spPr>
      </p:pic>
      <p:sp>
        <p:nvSpPr>
          <p:cNvPr id="9" name="Fußzeilenplatzhalter 13"/>
          <p:cNvSpPr>
            <a:spLocks noGrp="1"/>
          </p:cNvSpPr>
          <p:nvPr>
            <p:ph type="ftr" sz="quarter" idx="11"/>
          </p:nvPr>
        </p:nvSpPr>
        <p:spPr>
          <a:xfrm>
            <a:off x="700834" y="6525344"/>
            <a:ext cx="5318966" cy="220700"/>
          </a:xfrm>
          <a:prstGeom prst="rect">
            <a:avLst/>
          </a:prstGeom>
        </p:spPr>
        <p:txBody>
          <a:bodyPr/>
          <a:lstStyle>
            <a:lvl1pPr algn="l">
              <a:defRPr sz="1000"/>
            </a:lvl1pPr>
          </a:lstStyle>
          <a:p>
            <a:endParaRPr lang="de-DE" dirty="0"/>
          </a:p>
        </p:txBody>
      </p:sp>
      <p:sp>
        <p:nvSpPr>
          <p:cNvPr id="11" name="Foliennummernplatzhalter 14"/>
          <p:cNvSpPr>
            <a:spLocks noGrp="1"/>
          </p:cNvSpPr>
          <p:nvPr>
            <p:ph type="sldNum" sz="quarter" idx="12"/>
          </p:nvPr>
        </p:nvSpPr>
        <p:spPr>
          <a:xfrm>
            <a:off x="6516216" y="6525344"/>
            <a:ext cx="1943572" cy="220700"/>
          </a:xfrm>
          <a:prstGeom prst="rect">
            <a:avLst/>
          </a:prstGeom>
        </p:spPr>
        <p:txBody>
          <a:bodyPr/>
          <a:lstStyle>
            <a:lvl1pPr>
              <a:defRPr sz="1000"/>
            </a:lvl1pPr>
          </a:lstStyle>
          <a:p>
            <a:fld id="{506DEF79-D5F3-42ED-9335-D73AD216BB54}" type="slidenum">
              <a:rPr lang="de-DE" smtClean="0"/>
              <a:pPr/>
              <a:t>‹Nr.›</a:t>
            </a:fld>
            <a:endParaRPr lang="de-DE" dirty="0"/>
          </a:p>
        </p:txBody>
      </p:sp>
      <p:pic>
        <p:nvPicPr>
          <p:cNvPr id="8" name="Picture 2" descr="G:\Daueraufgaben\Öffentlichkeitsarbeit\Logos\CEWS-Logo neue Farben\CEWS_logo_4c_2009_300dpi.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11672" y="373650"/>
            <a:ext cx="1348760" cy="32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798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3569" y="908050"/>
            <a:ext cx="7776864" cy="509588"/>
          </a:xfrm>
        </p:spPr>
        <p:txBody>
          <a:bodyPr/>
          <a:lstStyle>
            <a:lvl1pPr>
              <a:defRPr b="0"/>
            </a:lvl1pPr>
          </a:lstStyle>
          <a:p>
            <a:r>
              <a:rPr lang="de-DE" dirty="0"/>
              <a:t>Title</a:t>
            </a: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834" y="355600"/>
            <a:ext cx="1638918" cy="299469"/>
          </a:xfrm>
          <a:prstGeom prst="rect">
            <a:avLst/>
          </a:prstGeom>
        </p:spPr>
      </p:pic>
      <p:sp>
        <p:nvSpPr>
          <p:cNvPr id="7" name="Fußzeilenplatzhalter 13"/>
          <p:cNvSpPr>
            <a:spLocks noGrp="1"/>
          </p:cNvSpPr>
          <p:nvPr>
            <p:ph type="ftr" sz="quarter" idx="11"/>
          </p:nvPr>
        </p:nvSpPr>
        <p:spPr>
          <a:xfrm>
            <a:off x="700834" y="6525344"/>
            <a:ext cx="5318966" cy="220700"/>
          </a:xfrm>
          <a:prstGeom prst="rect">
            <a:avLst/>
          </a:prstGeom>
        </p:spPr>
        <p:txBody>
          <a:bodyPr/>
          <a:lstStyle>
            <a:lvl1pPr algn="l">
              <a:defRPr sz="1000"/>
            </a:lvl1pPr>
          </a:lstStyle>
          <a:p>
            <a:endParaRPr lang="de-DE" dirty="0"/>
          </a:p>
        </p:txBody>
      </p:sp>
      <p:sp>
        <p:nvSpPr>
          <p:cNvPr id="9" name="Foliennummernplatzhalter 14"/>
          <p:cNvSpPr>
            <a:spLocks noGrp="1"/>
          </p:cNvSpPr>
          <p:nvPr>
            <p:ph type="sldNum" sz="quarter" idx="12"/>
          </p:nvPr>
        </p:nvSpPr>
        <p:spPr>
          <a:xfrm>
            <a:off x="6516216" y="6525344"/>
            <a:ext cx="1943572" cy="220700"/>
          </a:xfrm>
          <a:prstGeom prst="rect">
            <a:avLst/>
          </a:prstGeom>
        </p:spPr>
        <p:txBody>
          <a:bodyPr/>
          <a:lstStyle>
            <a:lvl1pPr>
              <a:defRPr sz="1000"/>
            </a:lvl1pPr>
          </a:lstStyle>
          <a:p>
            <a:fld id="{506DEF79-D5F3-42ED-9335-D73AD216BB54}" type="slidenum">
              <a:rPr lang="de-DE" smtClean="0"/>
              <a:pPr/>
              <a:t>‹Nr.›</a:t>
            </a:fld>
            <a:endParaRPr lang="de-DE" dirty="0"/>
          </a:p>
        </p:txBody>
      </p:sp>
      <p:pic>
        <p:nvPicPr>
          <p:cNvPr id="6" name="Picture 2" descr="G:\Daueraufgaben\Öffentlichkeitsarbeit\Logos\CEWS-Logo neue Farben\CEWS_logo_4c_2009_300dpi.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11672" y="373650"/>
            <a:ext cx="1348760" cy="32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68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834" y="355600"/>
            <a:ext cx="1638918" cy="299469"/>
          </a:xfrm>
          <a:prstGeom prst="rect">
            <a:avLst/>
          </a:prstGeom>
        </p:spPr>
      </p:pic>
      <p:sp>
        <p:nvSpPr>
          <p:cNvPr id="6" name="Fußzeilenplatzhalter 13"/>
          <p:cNvSpPr>
            <a:spLocks noGrp="1"/>
          </p:cNvSpPr>
          <p:nvPr>
            <p:ph type="ftr" sz="quarter" idx="11"/>
          </p:nvPr>
        </p:nvSpPr>
        <p:spPr>
          <a:xfrm>
            <a:off x="700834" y="6525344"/>
            <a:ext cx="5318966" cy="220700"/>
          </a:xfrm>
          <a:prstGeom prst="rect">
            <a:avLst/>
          </a:prstGeom>
        </p:spPr>
        <p:txBody>
          <a:bodyPr/>
          <a:lstStyle>
            <a:lvl1pPr algn="l">
              <a:defRPr sz="1000"/>
            </a:lvl1pPr>
          </a:lstStyle>
          <a:p>
            <a:endParaRPr lang="de-DE" dirty="0"/>
          </a:p>
        </p:txBody>
      </p:sp>
      <p:sp>
        <p:nvSpPr>
          <p:cNvPr id="7" name="Foliennummernplatzhalter 14"/>
          <p:cNvSpPr>
            <a:spLocks noGrp="1"/>
          </p:cNvSpPr>
          <p:nvPr>
            <p:ph type="sldNum" sz="quarter" idx="12"/>
          </p:nvPr>
        </p:nvSpPr>
        <p:spPr>
          <a:xfrm>
            <a:off x="6516216" y="6525344"/>
            <a:ext cx="1943572" cy="220700"/>
          </a:xfrm>
          <a:prstGeom prst="rect">
            <a:avLst/>
          </a:prstGeom>
        </p:spPr>
        <p:txBody>
          <a:bodyPr/>
          <a:lstStyle>
            <a:lvl1pPr>
              <a:defRPr sz="1000"/>
            </a:lvl1pPr>
          </a:lstStyle>
          <a:p>
            <a:fld id="{506DEF79-D5F3-42ED-9335-D73AD216BB54}" type="slidenum">
              <a:rPr lang="de-DE" smtClean="0"/>
              <a:pPr/>
              <a:t>‹Nr.›</a:t>
            </a:fld>
            <a:endParaRPr lang="de-DE" dirty="0"/>
          </a:p>
        </p:txBody>
      </p:sp>
      <p:pic>
        <p:nvPicPr>
          <p:cNvPr id="5" name="Picture 2" descr="G:\Daueraufgaben\Öffentlichkeitsarbeit\Logos\CEWS-Logo neue Farben\CEWS_logo_4c_2009_300dpi.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11672" y="373650"/>
            <a:ext cx="1348760" cy="32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48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Folie mit Hintergrund">
    <p:spTree>
      <p:nvGrpSpPr>
        <p:cNvPr id="1" name=""/>
        <p:cNvGrpSpPr/>
        <p:nvPr/>
      </p:nvGrpSpPr>
      <p:grpSpPr>
        <a:xfrm>
          <a:off x="0" y="0"/>
          <a:ext cx="0" cy="0"/>
          <a:chOff x="0" y="0"/>
          <a:chExt cx="0" cy="0"/>
        </a:xfrm>
      </p:grpSpPr>
      <p:sp>
        <p:nvSpPr>
          <p:cNvPr id="3" name="Rechteck 2"/>
          <p:cNvSpPr/>
          <p:nvPr userDrawn="1"/>
        </p:nvSpPr>
        <p:spPr>
          <a:xfrm>
            <a:off x="0" y="1196974"/>
            <a:ext cx="9144000" cy="56610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ource Sans Pro" panose="020B0503030403020204" pitchFamily="34" charset="0"/>
            </a:endParaRPr>
          </a:p>
        </p:txBody>
      </p:sp>
      <p:sp>
        <p:nvSpPr>
          <p:cNvPr id="2" name="Titel 1"/>
          <p:cNvSpPr>
            <a:spLocks noGrp="1"/>
          </p:cNvSpPr>
          <p:nvPr>
            <p:ph type="title" hasCustomPrompt="1"/>
          </p:nvPr>
        </p:nvSpPr>
        <p:spPr>
          <a:xfrm>
            <a:off x="683569" y="1513071"/>
            <a:ext cx="7776864" cy="509588"/>
          </a:xfrm>
        </p:spPr>
        <p:txBody>
          <a:bodyPr/>
          <a:lstStyle>
            <a:lvl1pPr>
              <a:defRPr b="0"/>
            </a:lvl1pPr>
          </a:lstStyle>
          <a:p>
            <a:r>
              <a:rPr lang="de-DE" dirty="0"/>
              <a:t>Title</a:t>
            </a: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834" y="355600"/>
            <a:ext cx="1638918" cy="299469"/>
          </a:xfrm>
          <a:prstGeom prst="rect">
            <a:avLst/>
          </a:prstGeom>
        </p:spPr>
      </p:pic>
      <p:sp>
        <p:nvSpPr>
          <p:cNvPr id="8" name="Fußzeilenplatzhalter 13"/>
          <p:cNvSpPr>
            <a:spLocks noGrp="1"/>
          </p:cNvSpPr>
          <p:nvPr>
            <p:ph type="ftr" sz="quarter" idx="11"/>
          </p:nvPr>
        </p:nvSpPr>
        <p:spPr>
          <a:xfrm>
            <a:off x="700834" y="6525344"/>
            <a:ext cx="5318966" cy="220700"/>
          </a:xfrm>
          <a:prstGeom prst="rect">
            <a:avLst/>
          </a:prstGeom>
        </p:spPr>
        <p:txBody>
          <a:bodyPr/>
          <a:lstStyle>
            <a:lvl1pPr algn="l">
              <a:defRPr sz="1000"/>
            </a:lvl1pPr>
          </a:lstStyle>
          <a:p>
            <a:endParaRPr lang="de-DE" dirty="0"/>
          </a:p>
        </p:txBody>
      </p:sp>
      <p:sp>
        <p:nvSpPr>
          <p:cNvPr id="9" name="Foliennummernplatzhalter 14"/>
          <p:cNvSpPr>
            <a:spLocks noGrp="1"/>
          </p:cNvSpPr>
          <p:nvPr>
            <p:ph type="sldNum" sz="quarter" idx="12"/>
          </p:nvPr>
        </p:nvSpPr>
        <p:spPr>
          <a:xfrm>
            <a:off x="6516216" y="6525344"/>
            <a:ext cx="1943572" cy="220700"/>
          </a:xfrm>
          <a:prstGeom prst="rect">
            <a:avLst/>
          </a:prstGeom>
        </p:spPr>
        <p:txBody>
          <a:bodyPr/>
          <a:lstStyle>
            <a:lvl1pPr>
              <a:defRPr sz="1000"/>
            </a:lvl1pPr>
          </a:lstStyle>
          <a:p>
            <a:fld id="{506DEF79-D5F3-42ED-9335-D73AD216BB54}" type="slidenum">
              <a:rPr lang="de-DE" smtClean="0"/>
              <a:pPr/>
              <a:t>‹Nr.›</a:t>
            </a:fld>
            <a:endParaRPr lang="de-DE" dirty="0"/>
          </a:p>
        </p:txBody>
      </p:sp>
      <p:pic>
        <p:nvPicPr>
          <p:cNvPr id="7" name="Picture 2" descr="G:\Daueraufgaben\Öffentlichkeitsarbeit\Logos\CEWS-Logo neue Farben\CEWS_logo_4c_2009_300dpi.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11672" y="373650"/>
            <a:ext cx="1348760" cy="32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284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683569" y="908050"/>
            <a:ext cx="7776864" cy="509588"/>
          </a:xfrm>
        </p:spPr>
        <p:txBody>
          <a:bodyPr/>
          <a:lstStyle>
            <a:lvl1pPr>
              <a:defRPr b="0"/>
            </a:lvl1pPr>
          </a:lstStyle>
          <a:p>
            <a:r>
              <a:rPr lang="de-DE" dirty="0"/>
              <a:t>Font </a:t>
            </a:r>
            <a:r>
              <a:rPr lang="de-DE" dirty="0" err="1"/>
              <a:t>samples</a:t>
            </a:r>
            <a:endParaRPr lang="de-DE"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834" y="355600"/>
            <a:ext cx="1638918" cy="299469"/>
          </a:xfrm>
          <a:prstGeom prst="rect">
            <a:avLst/>
          </a:prstGeom>
        </p:spPr>
      </p:pic>
      <p:sp>
        <p:nvSpPr>
          <p:cNvPr id="7" name="Fußzeilenplatzhalter 13"/>
          <p:cNvSpPr>
            <a:spLocks noGrp="1"/>
          </p:cNvSpPr>
          <p:nvPr>
            <p:ph type="ftr" sz="quarter" idx="11"/>
          </p:nvPr>
        </p:nvSpPr>
        <p:spPr>
          <a:xfrm>
            <a:off x="700834" y="6525344"/>
            <a:ext cx="5318966" cy="220700"/>
          </a:xfrm>
          <a:prstGeom prst="rect">
            <a:avLst/>
          </a:prstGeom>
        </p:spPr>
        <p:txBody>
          <a:bodyPr/>
          <a:lstStyle>
            <a:lvl1pPr algn="l">
              <a:defRPr sz="1000"/>
            </a:lvl1pPr>
          </a:lstStyle>
          <a:p>
            <a:endParaRPr lang="de-DE" dirty="0"/>
          </a:p>
        </p:txBody>
      </p:sp>
      <p:sp>
        <p:nvSpPr>
          <p:cNvPr id="8" name="Foliennummernplatzhalter 14"/>
          <p:cNvSpPr>
            <a:spLocks noGrp="1"/>
          </p:cNvSpPr>
          <p:nvPr>
            <p:ph type="sldNum" sz="quarter" idx="12"/>
          </p:nvPr>
        </p:nvSpPr>
        <p:spPr>
          <a:xfrm>
            <a:off x="6516216" y="6525344"/>
            <a:ext cx="1943572" cy="220700"/>
          </a:xfrm>
          <a:prstGeom prst="rect">
            <a:avLst/>
          </a:prstGeom>
        </p:spPr>
        <p:txBody>
          <a:bodyPr/>
          <a:lstStyle>
            <a:lvl1pPr>
              <a:defRPr sz="1000"/>
            </a:lvl1pPr>
          </a:lstStyle>
          <a:p>
            <a:fld id="{506DEF79-D5F3-42ED-9335-D73AD216BB54}" type="slidenum">
              <a:rPr lang="de-DE" smtClean="0"/>
              <a:pPr/>
              <a:t>‹Nr.›</a:t>
            </a:fld>
            <a:endParaRPr lang="de-DE" dirty="0"/>
          </a:p>
        </p:txBody>
      </p:sp>
      <p:sp>
        <p:nvSpPr>
          <p:cNvPr id="9" name="Textfeld 8"/>
          <p:cNvSpPr txBox="1"/>
          <p:nvPr userDrawn="1"/>
        </p:nvSpPr>
        <p:spPr>
          <a:xfrm>
            <a:off x="700834" y="1700808"/>
            <a:ext cx="3240000" cy="3139321"/>
          </a:xfrm>
          <a:prstGeom prst="rect">
            <a:avLst/>
          </a:prstGeom>
          <a:noFill/>
        </p:spPr>
        <p:txBody>
          <a:bodyPr wrap="square" numCol="1" spcCol="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Sans Pro Light" panose="020B0403030403020204" pitchFamily="34" charset="0"/>
              </a:rPr>
              <a:t>Source</a:t>
            </a:r>
            <a:r>
              <a:rPr lang="de-DE" baseline="0" dirty="0">
                <a:latin typeface="Source Sans Pro Light" panose="020B0403030403020204" pitchFamily="34" charset="0"/>
              </a:rPr>
              <a:t> Sans light</a:t>
            </a:r>
            <a:endParaRPr lang="de-DE" dirty="0">
              <a:latin typeface="Source Sans Pro Light" panose="020B04030304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Sans Pro" panose="020B0503030403020204" pitchFamily="34" charset="0"/>
              </a:rPr>
              <a:t>Source</a:t>
            </a:r>
            <a:r>
              <a:rPr lang="de-DE" baseline="0" dirty="0">
                <a:latin typeface="Source Sans Pro" panose="020B0503030403020204" pitchFamily="34" charset="0"/>
              </a:rPr>
              <a:t> Sans </a:t>
            </a:r>
            <a:r>
              <a:rPr lang="de-DE" baseline="0" dirty="0" err="1">
                <a:latin typeface="Source Sans Pro" panose="020B0503030403020204" pitchFamily="34" charset="0"/>
              </a:rPr>
              <a:t>regular</a:t>
            </a:r>
            <a:endParaRPr lang="de-DE" dirty="0">
              <a:latin typeface="Source Sans Pro" panose="020B05030304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Sans Pro Semibold" panose="020B0603030403020204" pitchFamily="34" charset="0"/>
              </a:rPr>
              <a:t>Source</a:t>
            </a:r>
            <a:r>
              <a:rPr lang="de-DE" baseline="0" dirty="0">
                <a:latin typeface="Source Sans Pro Semibold" panose="020B0603030403020204" pitchFamily="34" charset="0"/>
              </a:rPr>
              <a:t> Sans </a:t>
            </a:r>
            <a:r>
              <a:rPr lang="de-DE" baseline="0" dirty="0" err="1">
                <a:latin typeface="Source Sans Pro Semibold" panose="020B0603030403020204" pitchFamily="34" charset="0"/>
              </a:rPr>
              <a:t>semibold</a:t>
            </a:r>
            <a:endParaRPr lang="de-DE" dirty="0">
              <a:latin typeface="Source Sans Pro Semibold" panose="020B06030304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1" dirty="0">
                <a:latin typeface="Source Sans Pro" panose="020B0503030403020204" pitchFamily="34" charset="0"/>
              </a:rPr>
              <a:t>Source</a:t>
            </a:r>
            <a:r>
              <a:rPr lang="de-DE" b="1" baseline="0" dirty="0">
                <a:latin typeface="Source Sans Pro" panose="020B0503030403020204" pitchFamily="34" charset="0"/>
              </a:rPr>
              <a:t> Sans </a:t>
            </a:r>
            <a:r>
              <a:rPr lang="de-DE" b="1" baseline="0" dirty="0" err="1">
                <a:latin typeface="Source Sans Pro" panose="020B0503030403020204" pitchFamily="34" charset="0"/>
              </a:rPr>
              <a:t>bold</a:t>
            </a:r>
            <a:endParaRPr lang="de-DE" b="1" dirty="0">
              <a:latin typeface="Source Sans Pro" panose="020B05030304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Sans Pro Black" panose="020B0803030403020204" pitchFamily="34" charset="0"/>
              </a:rPr>
              <a:t>Source</a:t>
            </a:r>
            <a:r>
              <a:rPr lang="de-DE" baseline="0" dirty="0">
                <a:latin typeface="Source Sans Pro Black" panose="020B0803030403020204" pitchFamily="34" charset="0"/>
              </a:rPr>
              <a:t> Sans </a:t>
            </a:r>
            <a:r>
              <a:rPr lang="de-DE" baseline="0" dirty="0" err="1">
                <a:latin typeface="Source Sans Pro Black" panose="020B0803030403020204" pitchFamily="34" charset="0"/>
              </a:rPr>
              <a:t>black</a:t>
            </a:r>
            <a:endParaRPr lang="de-DE" baseline="0" dirty="0">
              <a:latin typeface="Source Sans Pro Black" panose="020B08030304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latin typeface="Source Sans Pro Black" panose="020B08030304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Serif Pro Light" panose="02040303050405020204" pitchFamily="18" charset="0"/>
                <a:ea typeface="Source Serif Pro Light" panose="02040303050405020204" pitchFamily="18" charset="0"/>
              </a:rPr>
              <a:t>Source</a:t>
            </a:r>
            <a:r>
              <a:rPr lang="de-DE" baseline="0" dirty="0">
                <a:latin typeface="Source Serif Pro Light" panose="02040303050405020204" pitchFamily="18" charset="0"/>
                <a:ea typeface="Source Serif Pro Light" panose="02040303050405020204" pitchFamily="18" charset="0"/>
              </a:rPr>
              <a:t> Serif light</a:t>
            </a:r>
            <a:endParaRPr lang="de-DE" dirty="0">
              <a:latin typeface="Source Serif Pro Light" panose="02040303050405020204" pitchFamily="18" charset="0"/>
              <a:ea typeface="Source Serif Pro Light" panose="0204030305040502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Serif Pro" panose="02040603050405020204" pitchFamily="18" charset="0"/>
              </a:rPr>
              <a:t>Source</a:t>
            </a:r>
            <a:r>
              <a:rPr lang="de-DE" baseline="0" dirty="0">
                <a:latin typeface="Source Serif Pro" panose="02040603050405020204" pitchFamily="18" charset="0"/>
              </a:rPr>
              <a:t> Serif </a:t>
            </a:r>
            <a:r>
              <a:rPr lang="de-DE" baseline="0" dirty="0" err="1">
                <a:latin typeface="Source Serif Pro" panose="02040603050405020204" pitchFamily="18" charset="0"/>
              </a:rPr>
              <a:t>regular</a:t>
            </a:r>
            <a:endParaRPr lang="de-DE" dirty="0">
              <a:latin typeface="Source Serif Pro" panose="0204060305040502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Serif Pro Semibold" panose="02040703050405020204" pitchFamily="18" charset="0"/>
              </a:rPr>
              <a:t>Source</a:t>
            </a:r>
            <a:r>
              <a:rPr lang="de-DE" baseline="0" dirty="0">
                <a:latin typeface="Source Serif Pro Semibold" panose="02040703050405020204" pitchFamily="18" charset="0"/>
              </a:rPr>
              <a:t> Serif </a:t>
            </a:r>
            <a:r>
              <a:rPr lang="de-DE" baseline="0" dirty="0" err="1">
                <a:latin typeface="Source Serif Pro Semibold" panose="02040703050405020204" pitchFamily="18" charset="0"/>
              </a:rPr>
              <a:t>semibold</a:t>
            </a:r>
            <a:endParaRPr lang="de-DE" dirty="0">
              <a:latin typeface="Source Serif Pro Semibold" panose="0204070305040502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1" dirty="0">
                <a:latin typeface="Source Serif Pro" panose="02040603050405020204" pitchFamily="18" charset="0"/>
              </a:rPr>
              <a:t>Source</a:t>
            </a:r>
            <a:r>
              <a:rPr lang="de-DE" b="1" baseline="0" dirty="0">
                <a:latin typeface="Source Serif Pro" panose="02040603050405020204" pitchFamily="18" charset="0"/>
              </a:rPr>
              <a:t> Serif </a:t>
            </a:r>
            <a:r>
              <a:rPr lang="de-DE" b="1" baseline="0" dirty="0" err="1">
                <a:latin typeface="Source Serif Pro" panose="02040603050405020204" pitchFamily="18" charset="0"/>
              </a:rPr>
              <a:t>bold</a:t>
            </a:r>
            <a:endParaRPr lang="de-DE" b="1" dirty="0">
              <a:latin typeface="Source Serif Pro" panose="0204060305040502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Serif Pro Black" panose="02040903050405020204" pitchFamily="18" charset="0"/>
              </a:rPr>
              <a:t>Source</a:t>
            </a:r>
            <a:r>
              <a:rPr lang="de-DE" baseline="0" dirty="0">
                <a:latin typeface="Source Serif Pro Black" panose="02040903050405020204" pitchFamily="18" charset="0"/>
              </a:rPr>
              <a:t> Serif </a:t>
            </a:r>
            <a:r>
              <a:rPr lang="de-DE" baseline="0" dirty="0" err="1">
                <a:latin typeface="Source Serif Pro Black" panose="02040903050405020204" pitchFamily="18" charset="0"/>
              </a:rPr>
              <a:t>black</a:t>
            </a:r>
            <a:endParaRPr lang="de-DE" baseline="0" dirty="0">
              <a:latin typeface="Source Serif Pro Black" panose="02040903050405020204" pitchFamily="18" charset="0"/>
            </a:endParaRPr>
          </a:p>
        </p:txBody>
      </p:sp>
      <p:sp>
        <p:nvSpPr>
          <p:cNvPr id="10" name="Rechteck 9"/>
          <p:cNvSpPr/>
          <p:nvPr userDrawn="1"/>
        </p:nvSpPr>
        <p:spPr>
          <a:xfrm>
            <a:off x="5220072" y="1700808"/>
            <a:ext cx="3240000" cy="1477328"/>
          </a:xfrm>
          <a:prstGeom prst="rect">
            <a:avLst/>
          </a:prstGeom>
        </p:spPr>
        <p:txBody>
          <a:bodyPr>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Code Pro Light" panose="020B0409030403020204" pitchFamily="49" charset="0"/>
                <a:ea typeface="Source Serif Pro Light" panose="02040303050405020204" pitchFamily="18" charset="0"/>
              </a:rPr>
              <a:t>Source</a:t>
            </a:r>
            <a:r>
              <a:rPr lang="de-DE" baseline="0" dirty="0">
                <a:latin typeface="Source Code Pro Light" panose="020B0409030403020204" pitchFamily="49" charset="0"/>
                <a:ea typeface="Source Serif Pro Light" panose="02040303050405020204" pitchFamily="18" charset="0"/>
              </a:rPr>
              <a:t> Code light</a:t>
            </a:r>
            <a:endParaRPr lang="de-DE" dirty="0">
              <a:latin typeface="Source Code Pro Light" panose="020B0409030403020204" pitchFamily="49" charset="0"/>
              <a:ea typeface="Source Serif Pro Light" panose="0204030305040502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Code Pro" panose="020B0509030403020204" pitchFamily="49" charset="0"/>
              </a:rPr>
              <a:t>Source</a:t>
            </a:r>
            <a:r>
              <a:rPr lang="de-DE" baseline="0" dirty="0">
                <a:latin typeface="Source Code Pro" panose="020B0509030403020204" pitchFamily="49" charset="0"/>
              </a:rPr>
              <a:t> Code </a:t>
            </a:r>
            <a:r>
              <a:rPr lang="de-DE" baseline="0" dirty="0" err="1">
                <a:latin typeface="Source Code Pro" panose="020B0509030403020204" pitchFamily="49" charset="0"/>
              </a:rPr>
              <a:t>regular</a:t>
            </a:r>
            <a:endParaRPr lang="de-DE" dirty="0">
              <a:latin typeface="Source Code Pro" panose="020B0509030403020204"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Code Pro Semibold" panose="020B0609030403020204" pitchFamily="49" charset="0"/>
              </a:rPr>
              <a:t>Source</a:t>
            </a:r>
            <a:r>
              <a:rPr lang="de-DE" baseline="0" dirty="0">
                <a:latin typeface="Source Code Pro Semibold" panose="020B0609030403020204" pitchFamily="49" charset="0"/>
              </a:rPr>
              <a:t> Code </a:t>
            </a:r>
            <a:r>
              <a:rPr lang="de-DE" baseline="0" dirty="0" err="1">
                <a:latin typeface="Source Code Pro Semibold" panose="020B0609030403020204" pitchFamily="49" charset="0"/>
              </a:rPr>
              <a:t>semibold</a:t>
            </a:r>
            <a:endParaRPr lang="de-DE" dirty="0">
              <a:latin typeface="Source Code Pro Semibold" panose="020B0609030403020204"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1" dirty="0">
                <a:latin typeface="Source Code Pro" panose="020B0509030403020204" pitchFamily="49" charset="0"/>
              </a:rPr>
              <a:t>Source</a:t>
            </a:r>
            <a:r>
              <a:rPr lang="de-DE" b="1" baseline="0" dirty="0">
                <a:latin typeface="Source Code Pro" panose="020B0509030403020204" pitchFamily="49" charset="0"/>
              </a:rPr>
              <a:t> Code </a:t>
            </a:r>
            <a:r>
              <a:rPr lang="de-DE" b="1" baseline="0" dirty="0" err="1">
                <a:latin typeface="Source Code Pro" panose="020B0509030403020204" pitchFamily="49" charset="0"/>
              </a:rPr>
              <a:t>bold</a:t>
            </a:r>
            <a:endParaRPr lang="de-DE" b="1" dirty="0">
              <a:latin typeface="Source Code Pro" panose="020B0509030403020204"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Code Pro Black" panose="020B0809030403020204" pitchFamily="49" charset="0"/>
              </a:rPr>
              <a:t>Source</a:t>
            </a:r>
            <a:r>
              <a:rPr lang="de-DE" baseline="0" dirty="0">
                <a:latin typeface="Source Code Pro Black" panose="020B0809030403020204" pitchFamily="49" charset="0"/>
              </a:rPr>
              <a:t> Code </a:t>
            </a:r>
            <a:r>
              <a:rPr lang="de-DE" baseline="0" dirty="0" err="1">
                <a:latin typeface="Source Code Pro Black" panose="020B0809030403020204" pitchFamily="49" charset="0"/>
              </a:rPr>
              <a:t>black</a:t>
            </a:r>
            <a:endParaRPr lang="de-DE" dirty="0">
              <a:latin typeface="Source Code Pro Black" panose="020B0809030403020204" pitchFamily="49" charset="0"/>
            </a:endParaRPr>
          </a:p>
        </p:txBody>
      </p:sp>
      <p:pic>
        <p:nvPicPr>
          <p:cNvPr id="11" name="Picture 2" descr="G:\Daueraufgaben\Öffentlichkeitsarbeit\Logos\CEWS-Logo neue Farben\CEWS_logo_4c_2009_300dpi.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11672" y="373650"/>
            <a:ext cx="1348760" cy="32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04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userDrawn="1"/>
        </p:nvSpPr>
        <p:spPr>
          <a:xfrm>
            <a:off x="0" y="2656478"/>
            <a:ext cx="9144000" cy="1152128"/>
          </a:xfrm>
          <a:prstGeom prst="rect">
            <a:avLst/>
          </a:prstGeom>
          <a:solidFill>
            <a:srgbClr val="587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ource Sans Pro" panose="020B0503030403020204" pitchFamily="34" charset="0"/>
            </a:endParaRPr>
          </a:p>
        </p:txBody>
      </p:sp>
      <p:sp>
        <p:nvSpPr>
          <p:cNvPr id="4" name="Textplatzhalter 3"/>
          <p:cNvSpPr>
            <a:spLocks noGrp="1"/>
          </p:cNvSpPr>
          <p:nvPr>
            <p:ph type="body" sz="quarter" idx="13" hasCustomPrompt="1"/>
          </p:nvPr>
        </p:nvSpPr>
        <p:spPr>
          <a:xfrm>
            <a:off x="684214" y="2944509"/>
            <a:ext cx="7632202" cy="576065"/>
          </a:xfrm>
        </p:spPr>
        <p:txBody>
          <a:bodyPr>
            <a:normAutofit/>
          </a:bodyPr>
          <a:lstStyle>
            <a:lvl1pPr marL="0" indent="0" algn="ctr">
              <a:buNone/>
              <a:defRPr sz="3600">
                <a:solidFill>
                  <a:schemeClr val="bg1"/>
                </a:solidFill>
                <a:latin typeface="Source Sans Pro Light" panose="020B0403030403020204" pitchFamily="34" charset="0"/>
              </a:defRPr>
            </a:lvl1pPr>
          </a:lstStyle>
          <a:p>
            <a:pPr lvl="0"/>
            <a:r>
              <a:rPr lang="en-US" dirty="0"/>
              <a:t>Thank you for your attention</a:t>
            </a:r>
            <a:r>
              <a:rPr lang="de-DE" dirty="0"/>
              <a:t>.</a:t>
            </a:r>
          </a:p>
        </p:txBody>
      </p:sp>
      <p:sp>
        <p:nvSpPr>
          <p:cNvPr id="10" name="Rechteck 9"/>
          <p:cNvSpPr/>
          <p:nvPr userDrawn="1"/>
        </p:nvSpPr>
        <p:spPr>
          <a:xfrm>
            <a:off x="0" y="2304822"/>
            <a:ext cx="9144000" cy="351656"/>
          </a:xfrm>
          <a:prstGeom prst="rect">
            <a:avLst/>
          </a:prstGeom>
          <a:solidFill>
            <a:srgbClr val="58748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ource Sans Pro" panose="020B0503030403020204" pitchFamily="34" charset="0"/>
            </a:endParaRP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6685" y="4509120"/>
            <a:ext cx="1703427" cy="356400"/>
          </a:xfrm>
          <a:prstGeom prst="rect">
            <a:avLst/>
          </a:prstGeom>
        </p:spPr>
      </p:pic>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4248" y="4349610"/>
            <a:ext cx="648072" cy="534971"/>
          </a:xfrm>
          <a:prstGeom prst="rect">
            <a:avLst/>
          </a:prstGeom>
        </p:spPr>
      </p:pic>
      <p:pic>
        <p:nvPicPr>
          <p:cNvPr id="12" name="Picture 2" descr="G:\Daueraufgaben\Öffentlichkeitsarbeit\Logos\CEWS-Logo neue Farben\CEWS_logo_4c_2009_300dpi.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75656" y="4436921"/>
            <a:ext cx="1512168" cy="360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36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84213" y="897622"/>
            <a:ext cx="7775575" cy="520016"/>
          </a:xfrm>
          <a:prstGeom prst="rect">
            <a:avLst/>
          </a:prstGeom>
        </p:spPr>
        <p:txBody>
          <a:bodyPr vert="horz" lIns="91440" tIns="45720" rIns="91440" bIns="45720" rtlCol="0" anchor="ctr">
            <a:noAutofit/>
          </a:bodyPr>
          <a:lstStyle/>
          <a:p>
            <a:r>
              <a:rPr lang="de-DE" dirty="0"/>
              <a:t>Titel</a:t>
            </a:r>
          </a:p>
        </p:txBody>
      </p:sp>
      <p:sp>
        <p:nvSpPr>
          <p:cNvPr id="3" name="Textplatzhalter 2"/>
          <p:cNvSpPr>
            <a:spLocks noGrp="1"/>
          </p:cNvSpPr>
          <p:nvPr>
            <p:ph type="body" idx="1"/>
          </p:nvPr>
        </p:nvSpPr>
        <p:spPr>
          <a:xfrm>
            <a:off x="684213" y="1600200"/>
            <a:ext cx="7775575" cy="478112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Rechteck 6"/>
          <p:cNvSpPr/>
          <p:nvPr userDrawn="1"/>
        </p:nvSpPr>
        <p:spPr>
          <a:xfrm>
            <a:off x="0" y="0"/>
            <a:ext cx="9144000" cy="188640"/>
          </a:xfrm>
          <a:prstGeom prst="rect">
            <a:avLst/>
          </a:prstGeom>
          <a:solidFill>
            <a:srgbClr val="587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ource Sans Pro" panose="020B0503030403020204" pitchFamily="34" charset="0"/>
            </a:endParaRPr>
          </a:p>
        </p:txBody>
      </p:sp>
      <p:sp>
        <p:nvSpPr>
          <p:cNvPr id="8" name="Fußzeilenplatzhalter 13"/>
          <p:cNvSpPr>
            <a:spLocks noGrp="1"/>
          </p:cNvSpPr>
          <p:nvPr>
            <p:ph type="ftr" sz="quarter" idx="3"/>
          </p:nvPr>
        </p:nvSpPr>
        <p:spPr>
          <a:xfrm>
            <a:off x="700834" y="6525344"/>
            <a:ext cx="5318966" cy="220700"/>
          </a:xfrm>
          <a:prstGeom prst="rect">
            <a:avLst/>
          </a:prstGeom>
        </p:spPr>
        <p:txBody>
          <a:bodyPr/>
          <a:lstStyle>
            <a:lvl1pPr algn="l">
              <a:defRPr sz="1000">
                <a:latin typeface="Source Sans Pro" panose="020B0503030403020204" pitchFamily="34" charset="0"/>
              </a:defRPr>
            </a:lvl1pPr>
          </a:lstStyle>
          <a:p>
            <a:endParaRPr lang="de-DE" dirty="0"/>
          </a:p>
        </p:txBody>
      </p:sp>
      <p:sp>
        <p:nvSpPr>
          <p:cNvPr id="9" name="Foliennummernplatzhalter 14"/>
          <p:cNvSpPr>
            <a:spLocks noGrp="1"/>
          </p:cNvSpPr>
          <p:nvPr>
            <p:ph type="sldNum" sz="quarter" idx="4"/>
          </p:nvPr>
        </p:nvSpPr>
        <p:spPr>
          <a:xfrm>
            <a:off x="6516216" y="6525344"/>
            <a:ext cx="1943572" cy="220700"/>
          </a:xfrm>
          <a:prstGeom prst="rect">
            <a:avLst/>
          </a:prstGeom>
        </p:spPr>
        <p:txBody>
          <a:bodyPr/>
          <a:lstStyle>
            <a:lvl1pPr algn="r">
              <a:defRPr sz="1000">
                <a:latin typeface="Source Sans Pro" panose="020B0503030403020204" pitchFamily="34" charset="0"/>
              </a:defRPr>
            </a:lvl1pPr>
          </a:lstStyle>
          <a:p>
            <a:fld id="{506DEF79-D5F3-42ED-9335-D73AD216BB54}" type="slidenum">
              <a:rPr lang="de-DE" smtClean="0"/>
              <a:pPr/>
              <a:t>‹Nr.›</a:t>
            </a:fld>
            <a:endParaRPr lang="de-DE" dirty="0"/>
          </a:p>
        </p:txBody>
      </p:sp>
    </p:spTree>
    <p:extLst>
      <p:ext uri="{BB962C8B-B14F-4D97-AF65-F5344CB8AC3E}">
        <p14:creationId xmlns:p14="http://schemas.microsoft.com/office/powerpoint/2010/main" val="3675462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4" r:id="rId4"/>
    <p:sldLayoutId id="2147483657" r:id="rId5"/>
    <p:sldLayoutId id="2147483656" r:id="rId6"/>
    <p:sldLayoutId id="2147483659" r:id="rId7"/>
    <p:sldLayoutId id="2147483658" r:id="rId8"/>
  </p:sldLayoutIdLst>
  <p:hf hdr="0" ftr="0" dt="0"/>
  <p:txStyles>
    <p:titleStyle>
      <a:lvl1pPr algn="ctr" defTabSz="914400" rtl="0" eaLnBrk="1" latinLnBrk="0" hangingPunct="1">
        <a:spcBef>
          <a:spcPct val="0"/>
        </a:spcBef>
        <a:buNone/>
        <a:defRPr sz="3600" b="1" kern="1200">
          <a:solidFill>
            <a:srgbClr val="58748F"/>
          </a:solidFill>
          <a:latin typeface="Source Sans Pro" panose="020B0503030403020204" pitchFamily="34" charset="0"/>
          <a:ea typeface="+mj-ea"/>
          <a:cs typeface="+mj-cs"/>
        </a:defRPr>
      </a:lvl1pPr>
    </p:titleStyle>
    <p:bodyStyle>
      <a:lvl1pPr marL="342900" indent="-342900" algn="l" defTabSz="914400" rtl="0" eaLnBrk="1" latinLnBrk="0" hangingPunct="1">
        <a:spcBef>
          <a:spcPct val="20000"/>
        </a:spcBef>
        <a:buClr>
          <a:srgbClr val="58748F"/>
        </a:buClr>
        <a:buFont typeface="Wingdings" panose="05000000000000000000" pitchFamily="2" charset="2"/>
        <a:buChar char="§"/>
        <a:defRPr sz="3200" kern="1200">
          <a:solidFill>
            <a:schemeClr val="tx1"/>
          </a:solidFill>
          <a:latin typeface="Source Sans Pro" panose="020B0503030403020204" pitchFamily="34" charset="0"/>
          <a:ea typeface="+mn-ea"/>
          <a:cs typeface="+mn-cs"/>
        </a:defRPr>
      </a:lvl1pPr>
      <a:lvl2pPr marL="742950" indent="-285750" algn="l" defTabSz="914400" rtl="0" eaLnBrk="1" latinLnBrk="0" hangingPunct="1">
        <a:spcBef>
          <a:spcPct val="20000"/>
        </a:spcBef>
        <a:buClr>
          <a:srgbClr val="58748F"/>
        </a:buClr>
        <a:buFont typeface="Wingdings" panose="05000000000000000000" pitchFamily="2" charset="2"/>
        <a:buChar char="§"/>
        <a:defRPr sz="28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spcBef>
          <a:spcPct val="20000"/>
        </a:spcBef>
        <a:buClr>
          <a:srgbClr val="58748F"/>
        </a:buClr>
        <a:buFont typeface="Wingdings" panose="05000000000000000000" pitchFamily="2" charset="2"/>
        <a:buChar char="§"/>
        <a:defRPr sz="24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spcBef>
          <a:spcPct val="20000"/>
        </a:spcBef>
        <a:buClr>
          <a:srgbClr val="58748F"/>
        </a:buClr>
        <a:buFont typeface="Wingdings" panose="05000000000000000000" pitchFamily="2" charset="2"/>
        <a:buChar char="§"/>
        <a:defRPr sz="20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spcBef>
          <a:spcPct val="20000"/>
        </a:spcBef>
        <a:buClr>
          <a:srgbClr val="58748F"/>
        </a:buClr>
        <a:buFont typeface="Wingdings" panose="05000000000000000000" pitchFamily="2" charset="2"/>
        <a:buChar char="§"/>
        <a:defRPr sz="20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 Target="slide4.xml"/><Relationship Id="rId7"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7.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GB" dirty="0"/>
              <a:t>GEECCO Data Monitoring Tool </a:t>
            </a:r>
            <a:endParaRPr lang="de-DE" dirty="0"/>
          </a:p>
        </p:txBody>
      </p:sp>
      <p:sp>
        <p:nvSpPr>
          <p:cNvPr id="6" name="Untertitel 5"/>
          <p:cNvSpPr>
            <a:spLocks noGrp="1"/>
          </p:cNvSpPr>
          <p:nvPr>
            <p:ph type="subTitle" idx="1"/>
          </p:nvPr>
        </p:nvSpPr>
        <p:spPr/>
        <p:txBody>
          <a:bodyPr>
            <a:normAutofit fontScale="92500"/>
          </a:bodyPr>
          <a:lstStyle/>
          <a:p>
            <a:r>
              <a:rPr lang="de-DE" dirty="0"/>
              <a:t>Tutorial – </a:t>
            </a:r>
            <a:r>
              <a:rPr lang="de-DE" dirty="0" err="1"/>
              <a:t>How</a:t>
            </a:r>
            <a:r>
              <a:rPr lang="de-DE" dirty="0"/>
              <a:t> </a:t>
            </a:r>
            <a:r>
              <a:rPr lang="de-DE" dirty="0" err="1"/>
              <a:t>to</a:t>
            </a:r>
            <a:r>
              <a:rPr lang="de-DE" dirty="0"/>
              <a:t> </a:t>
            </a:r>
            <a:r>
              <a:rPr lang="de-DE" dirty="0" err="1"/>
              <a:t>use</a:t>
            </a:r>
            <a:r>
              <a:rPr lang="de-DE" dirty="0"/>
              <a:t> </a:t>
            </a:r>
            <a:r>
              <a:rPr lang="de-DE" dirty="0" err="1"/>
              <a:t>the</a:t>
            </a:r>
            <a:r>
              <a:rPr lang="de-DE" dirty="0"/>
              <a:t> </a:t>
            </a:r>
            <a:r>
              <a:rPr lang="en-GB" dirty="0"/>
              <a:t>GEECCO Data Monitoring Tool (Excel Template)</a:t>
            </a:r>
            <a:endParaRPr lang="de-DE" dirty="0"/>
          </a:p>
          <a:p>
            <a:r>
              <a:rPr lang="de-DE" sz="1600" i="1" dirty="0" err="1"/>
              <a:t>February</a:t>
            </a:r>
            <a:r>
              <a:rPr lang="de-DE" sz="1600" i="1"/>
              <a:t> 23, </a:t>
            </a:r>
            <a:r>
              <a:rPr lang="de-DE" sz="1600" i="1" dirty="0"/>
              <a:t>2021</a:t>
            </a:r>
          </a:p>
        </p:txBody>
      </p:sp>
      <p:sp>
        <p:nvSpPr>
          <p:cNvPr id="10" name="Textfeld 9">
            <a:extLst>
              <a:ext uri="{FF2B5EF4-FFF2-40B4-BE49-F238E27FC236}">
                <a16:creationId xmlns:a16="http://schemas.microsoft.com/office/drawing/2014/main" id="{ED302B86-28AF-45DD-AF2D-7F837F93ECA0}"/>
              </a:ext>
            </a:extLst>
          </p:cNvPr>
          <p:cNvSpPr txBox="1"/>
          <p:nvPr/>
        </p:nvSpPr>
        <p:spPr>
          <a:xfrm>
            <a:off x="7164288" y="6541020"/>
            <a:ext cx="1728192" cy="230832"/>
          </a:xfrm>
          <a:prstGeom prst="rect">
            <a:avLst/>
          </a:prstGeom>
          <a:noFill/>
        </p:spPr>
        <p:txBody>
          <a:bodyPr wrap="square" rtlCol="0">
            <a:spAutoFit/>
          </a:bodyPr>
          <a:lstStyle/>
          <a:p>
            <a:r>
              <a:rPr lang="en-GB" sz="900" dirty="0"/>
              <a:t>Grant agreement No 741128</a:t>
            </a:r>
            <a:endParaRPr lang="en-US" sz="900" dirty="0"/>
          </a:p>
        </p:txBody>
      </p:sp>
      <p:pic>
        <p:nvPicPr>
          <p:cNvPr id="12" name="Grafik 11" descr="Ein Bild, das Text enthält.&#10;&#10;Automatisch generierte Beschreibung">
            <a:extLst>
              <a:ext uri="{FF2B5EF4-FFF2-40B4-BE49-F238E27FC236}">
                <a16:creationId xmlns:a16="http://schemas.microsoft.com/office/drawing/2014/main" id="{658E5476-21BA-486B-867B-5AB0CF4EE9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2720" y="5324153"/>
            <a:ext cx="2295304" cy="1216867"/>
          </a:xfrm>
          <a:prstGeom prst="rect">
            <a:avLst/>
          </a:prstGeom>
        </p:spPr>
      </p:pic>
      <p:pic>
        <p:nvPicPr>
          <p:cNvPr id="7" name="Grafik 6">
            <a:extLst>
              <a:ext uri="{FF2B5EF4-FFF2-40B4-BE49-F238E27FC236}">
                <a16:creationId xmlns:a16="http://schemas.microsoft.com/office/drawing/2014/main" id="{6CF464B4-CF29-47F2-BA85-BE60FDF416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1940" y="5417371"/>
            <a:ext cx="1836204" cy="1239065"/>
          </a:xfrm>
          <a:prstGeom prst="rect">
            <a:avLst/>
          </a:prstGeom>
        </p:spPr>
      </p:pic>
    </p:spTree>
    <p:extLst>
      <p:ext uri="{BB962C8B-B14F-4D97-AF65-F5344CB8AC3E}">
        <p14:creationId xmlns:p14="http://schemas.microsoft.com/office/powerpoint/2010/main" val="305155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3B430-B293-40A7-A4DB-095AB3DEFC54}"/>
              </a:ext>
            </a:extLst>
          </p:cNvPr>
          <p:cNvSpPr>
            <a:spLocks noGrp="1"/>
          </p:cNvSpPr>
          <p:nvPr>
            <p:ph type="title"/>
          </p:nvPr>
        </p:nvSpPr>
        <p:spPr/>
        <p:txBody>
          <a:bodyPr/>
          <a:lstStyle/>
          <a:p>
            <a:r>
              <a:rPr lang="de-DE" sz="3000" dirty="0"/>
              <a:t>Description Sheets – </a:t>
            </a:r>
            <a:r>
              <a:rPr lang="de-DE" sz="3000" dirty="0" err="1"/>
              <a:t>Example</a:t>
            </a:r>
            <a:r>
              <a:rPr lang="de-DE" sz="3000" dirty="0"/>
              <a:t> I</a:t>
            </a:r>
            <a:endParaRPr lang="en-US" sz="3000" dirty="0"/>
          </a:p>
        </p:txBody>
      </p:sp>
      <p:sp>
        <p:nvSpPr>
          <p:cNvPr id="4" name="Foliennummernplatzhalter 3">
            <a:extLst>
              <a:ext uri="{FF2B5EF4-FFF2-40B4-BE49-F238E27FC236}">
                <a16:creationId xmlns:a16="http://schemas.microsoft.com/office/drawing/2014/main" id="{C772260E-707C-4B91-9D61-A650FCCF5170}"/>
              </a:ext>
            </a:extLst>
          </p:cNvPr>
          <p:cNvSpPr>
            <a:spLocks noGrp="1"/>
          </p:cNvSpPr>
          <p:nvPr>
            <p:ph type="sldNum" sz="quarter" idx="12"/>
          </p:nvPr>
        </p:nvSpPr>
        <p:spPr/>
        <p:txBody>
          <a:bodyPr/>
          <a:lstStyle/>
          <a:p>
            <a:fld id="{506DEF79-D5F3-42ED-9335-D73AD216BB54}" type="slidenum">
              <a:rPr lang="de-DE" smtClean="0"/>
              <a:pPr/>
              <a:t>10</a:t>
            </a:fld>
            <a:endParaRPr lang="de-DE" dirty="0"/>
          </a:p>
        </p:txBody>
      </p:sp>
      <p:pic>
        <p:nvPicPr>
          <p:cNvPr id="11" name="Inhaltsplatzhalter 10" descr="Ein Bild, das Tisch enthält.&#10;&#10;Automatisch generierte Beschreibung">
            <a:extLst>
              <a:ext uri="{FF2B5EF4-FFF2-40B4-BE49-F238E27FC236}">
                <a16:creationId xmlns:a16="http://schemas.microsoft.com/office/drawing/2014/main" id="{B05088CB-E2F7-44F0-BB63-F222F8F073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9195" y="1600200"/>
            <a:ext cx="7425611" cy="4781550"/>
          </a:xfrm>
        </p:spPr>
      </p:pic>
      <p:pic>
        <p:nvPicPr>
          <p:cNvPr id="12" name="Grafik 11" descr="Ein Bild, das Text enthält.&#10;&#10;Automatisch generierte Beschreibung">
            <a:extLst>
              <a:ext uri="{FF2B5EF4-FFF2-40B4-BE49-F238E27FC236}">
                <a16:creationId xmlns:a16="http://schemas.microsoft.com/office/drawing/2014/main" id="{F1508A06-C6B2-4FEA-8021-4B85E666B6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Tree>
    <p:extLst>
      <p:ext uri="{BB962C8B-B14F-4D97-AF65-F5344CB8AC3E}">
        <p14:creationId xmlns:p14="http://schemas.microsoft.com/office/powerpoint/2010/main" val="1244202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3B430-B293-40A7-A4DB-095AB3DEFC54}"/>
              </a:ext>
            </a:extLst>
          </p:cNvPr>
          <p:cNvSpPr>
            <a:spLocks noGrp="1"/>
          </p:cNvSpPr>
          <p:nvPr>
            <p:ph type="title"/>
          </p:nvPr>
        </p:nvSpPr>
        <p:spPr/>
        <p:txBody>
          <a:bodyPr/>
          <a:lstStyle/>
          <a:p>
            <a:r>
              <a:rPr lang="de-DE" sz="3000" dirty="0"/>
              <a:t>Description Sheets – </a:t>
            </a:r>
            <a:r>
              <a:rPr lang="de-DE" sz="3000" dirty="0" err="1"/>
              <a:t>Example</a:t>
            </a:r>
            <a:r>
              <a:rPr lang="de-DE" sz="3000" dirty="0"/>
              <a:t> II</a:t>
            </a:r>
            <a:endParaRPr lang="en-US" sz="3000" dirty="0"/>
          </a:p>
        </p:txBody>
      </p:sp>
      <p:sp>
        <p:nvSpPr>
          <p:cNvPr id="4" name="Foliennummernplatzhalter 3">
            <a:extLst>
              <a:ext uri="{FF2B5EF4-FFF2-40B4-BE49-F238E27FC236}">
                <a16:creationId xmlns:a16="http://schemas.microsoft.com/office/drawing/2014/main" id="{C772260E-707C-4B91-9D61-A650FCCF5170}"/>
              </a:ext>
            </a:extLst>
          </p:cNvPr>
          <p:cNvSpPr>
            <a:spLocks noGrp="1"/>
          </p:cNvSpPr>
          <p:nvPr>
            <p:ph type="sldNum" sz="quarter" idx="12"/>
          </p:nvPr>
        </p:nvSpPr>
        <p:spPr/>
        <p:txBody>
          <a:bodyPr/>
          <a:lstStyle/>
          <a:p>
            <a:fld id="{506DEF79-D5F3-42ED-9335-D73AD216BB54}" type="slidenum">
              <a:rPr lang="de-DE" smtClean="0"/>
              <a:pPr/>
              <a:t>11</a:t>
            </a:fld>
            <a:endParaRPr lang="de-DE" dirty="0"/>
          </a:p>
        </p:txBody>
      </p:sp>
      <p:pic>
        <p:nvPicPr>
          <p:cNvPr id="12" name="Inhaltsplatzhalter 11" descr="Ein Bild, das Text enthält.&#10;&#10;Automatisch generierte Beschreibung">
            <a:extLst>
              <a:ext uri="{FF2B5EF4-FFF2-40B4-BE49-F238E27FC236}">
                <a16:creationId xmlns:a16="http://schemas.microsoft.com/office/drawing/2014/main" id="{CD111C2E-771F-4513-8A20-0FDCA99E54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5000" y="1600200"/>
            <a:ext cx="4794001" cy="4781550"/>
          </a:xfrm>
        </p:spPr>
      </p:pic>
      <p:pic>
        <p:nvPicPr>
          <p:cNvPr id="13" name="Grafik 12" descr="Ein Bild, das Text enthält.&#10;&#10;Automatisch generierte Beschreibung">
            <a:extLst>
              <a:ext uri="{FF2B5EF4-FFF2-40B4-BE49-F238E27FC236}">
                <a16:creationId xmlns:a16="http://schemas.microsoft.com/office/drawing/2014/main" id="{78DBFAAD-D8D1-4763-BCA4-B95706B938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Tree>
    <p:extLst>
      <p:ext uri="{BB962C8B-B14F-4D97-AF65-F5344CB8AC3E}">
        <p14:creationId xmlns:p14="http://schemas.microsoft.com/office/powerpoint/2010/main" val="10175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3B430-B293-40A7-A4DB-095AB3DEFC54}"/>
              </a:ext>
            </a:extLst>
          </p:cNvPr>
          <p:cNvSpPr>
            <a:spLocks noGrp="1"/>
          </p:cNvSpPr>
          <p:nvPr>
            <p:ph type="title"/>
          </p:nvPr>
        </p:nvSpPr>
        <p:spPr/>
        <p:txBody>
          <a:bodyPr/>
          <a:lstStyle/>
          <a:p>
            <a:r>
              <a:rPr lang="de-DE" sz="3000" dirty="0" err="1"/>
              <a:t>Step-by-Step</a:t>
            </a:r>
            <a:r>
              <a:rPr lang="de-DE" sz="3000" dirty="0"/>
              <a:t> Guide - </a:t>
            </a:r>
            <a:r>
              <a:rPr lang="de-DE" sz="3000" dirty="0" err="1"/>
              <a:t>Step</a:t>
            </a:r>
            <a:r>
              <a:rPr lang="de-DE" sz="3000" dirty="0"/>
              <a:t> IV</a:t>
            </a:r>
            <a:endParaRPr lang="en-US" sz="3000" dirty="0"/>
          </a:p>
        </p:txBody>
      </p:sp>
      <p:sp>
        <p:nvSpPr>
          <p:cNvPr id="3" name="Inhaltsplatzhalter 2">
            <a:extLst>
              <a:ext uri="{FF2B5EF4-FFF2-40B4-BE49-F238E27FC236}">
                <a16:creationId xmlns:a16="http://schemas.microsoft.com/office/drawing/2014/main" id="{D20F5135-C882-4FB9-AD7E-DF470C6ECF56}"/>
              </a:ext>
            </a:extLst>
          </p:cNvPr>
          <p:cNvSpPr>
            <a:spLocks noGrp="1"/>
          </p:cNvSpPr>
          <p:nvPr>
            <p:ph idx="1"/>
          </p:nvPr>
        </p:nvSpPr>
        <p:spPr>
          <a:xfrm>
            <a:off x="683569" y="1600200"/>
            <a:ext cx="7776219" cy="4781128"/>
          </a:xfrm>
        </p:spPr>
        <p:txBody>
          <a:bodyPr/>
          <a:lstStyle/>
          <a:p>
            <a:pPr marL="457200" indent="-457200">
              <a:buFont typeface="+mj-lt"/>
              <a:buAutoNum type="arabicPeriod" startAt="4"/>
            </a:pPr>
            <a:r>
              <a:rPr lang="de-DE" sz="2000" dirty="0" err="1"/>
              <a:t>Before</a:t>
            </a:r>
            <a:r>
              <a:rPr lang="de-DE" sz="2000" dirty="0"/>
              <a:t> </a:t>
            </a:r>
            <a:r>
              <a:rPr lang="de-DE" sz="2000" dirty="0" err="1"/>
              <a:t>entering</a:t>
            </a:r>
            <a:r>
              <a:rPr lang="de-DE" sz="2000" dirty="0"/>
              <a:t> </a:t>
            </a:r>
            <a:r>
              <a:rPr lang="de-DE" sz="2000" dirty="0" err="1"/>
              <a:t>the</a:t>
            </a:r>
            <a:r>
              <a:rPr lang="de-DE" sz="2000" dirty="0"/>
              <a:t> sex-</a:t>
            </a:r>
            <a:r>
              <a:rPr lang="de-DE" sz="2000" dirty="0" err="1"/>
              <a:t>disaggregated</a:t>
            </a:r>
            <a:r>
              <a:rPr lang="de-DE" sz="2000" dirty="0"/>
              <a:t> </a:t>
            </a:r>
            <a:r>
              <a:rPr lang="de-DE" sz="2000" dirty="0" err="1"/>
              <a:t>data</a:t>
            </a:r>
            <a:r>
              <a:rPr lang="de-DE" sz="2000" dirty="0"/>
              <a:t>, </a:t>
            </a:r>
            <a:r>
              <a:rPr lang="de-DE" sz="2000" dirty="0" err="1"/>
              <a:t>read</a:t>
            </a:r>
            <a:r>
              <a:rPr lang="de-DE" sz="2000" dirty="0"/>
              <a:t> </a:t>
            </a:r>
            <a:r>
              <a:rPr lang="de-DE" sz="2000" dirty="0" err="1"/>
              <a:t>the</a:t>
            </a:r>
            <a:r>
              <a:rPr lang="de-DE" sz="2000" dirty="0"/>
              <a:t> </a:t>
            </a:r>
            <a:r>
              <a:rPr lang="de-DE" sz="2000" dirty="0" err="1"/>
              <a:t>instructions</a:t>
            </a:r>
            <a:r>
              <a:rPr lang="de-DE" sz="2000" dirty="0"/>
              <a:t> in </a:t>
            </a:r>
            <a:r>
              <a:rPr lang="de-DE" sz="2000" dirty="0" err="1"/>
              <a:t>the</a:t>
            </a:r>
            <a:r>
              <a:rPr lang="de-DE" sz="2000" dirty="0"/>
              <a:t> ‘</a:t>
            </a:r>
            <a:r>
              <a:rPr lang="de-DE" sz="2000" dirty="0" err="1"/>
              <a:t>To</a:t>
            </a:r>
            <a:r>
              <a:rPr lang="de-DE" sz="2000" dirty="0"/>
              <a:t> Do‘ box in </a:t>
            </a:r>
            <a:r>
              <a:rPr lang="de-DE" sz="2000" dirty="0" err="1"/>
              <a:t>each</a:t>
            </a:r>
            <a:r>
              <a:rPr lang="de-DE" sz="2000" dirty="0"/>
              <a:t> </a:t>
            </a:r>
            <a:r>
              <a:rPr lang="de-DE" sz="2000" dirty="0" err="1"/>
              <a:t>sheet</a:t>
            </a:r>
            <a:r>
              <a:rPr lang="de-DE" sz="2000" dirty="0"/>
              <a:t>. </a:t>
            </a:r>
            <a:r>
              <a:rPr lang="de-DE" sz="2000" dirty="0" err="1"/>
              <a:t>It</a:t>
            </a:r>
            <a:r>
              <a:rPr lang="de-DE" sz="2000" dirty="0"/>
              <a:t> </a:t>
            </a:r>
            <a:r>
              <a:rPr lang="de-DE" sz="2000" dirty="0" err="1"/>
              <a:t>contains</a:t>
            </a:r>
            <a:r>
              <a:rPr lang="de-DE" sz="2000" dirty="0"/>
              <a:t> </a:t>
            </a:r>
            <a:r>
              <a:rPr lang="de-DE" sz="2000" dirty="0" err="1"/>
              <a:t>helpful</a:t>
            </a:r>
            <a:r>
              <a:rPr lang="de-DE" sz="2000" dirty="0"/>
              <a:t> </a:t>
            </a:r>
            <a:r>
              <a:rPr lang="de-DE" sz="2000" dirty="0" err="1"/>
              <a:t>instructions</a:t>
            </a:r>
            <a:r>
              <a:rPr lang="de-DE" sz="2000" dirty="0"/>
              <a:t>. </a:t>
            </a:r>
          </a:p>
          <a:p>
            <a:pPr marL="0" indent="0">
              <a:buNone/>
            </a:pPr>
            <a:endParaRPr lang="en-US" dirty="0"/>
          </a:p>
        </p:txBody>
      </p:sp>
      <p:sp>
        <p:nvSpPr>
          <p:cNvPr id="4" name="Foliennummernplatzhalter 3">
            <a:extLst>
              <a:ext uri="{FF2B5EF4-FFF2-40B4-BE49-F238E27FC236}">
                <a16:creationId xmlns:a16="http://schemas.microsoft.com/office/drawing/2014/main" id="{C772260E-707C-4B91-9D61-A650FCCF5170}"/>
              </a:ext>
            </a:extLst>
          </p:cNvPr>
          <p:cNvSpPr>
            <a:spLocks noGrp="1"/>
          </p:cNvSpPr>
          <p:nvPr>
            <p:ph type="sldNum" sz="quarter" idx="12"/>
          </p:nvPr>
        </p:nvSpPr>
        <p:spPr/>
        <p:txBody>
          <a:bodyPr/>
          <a:lstStyle/>
          <a:p>
            <a:fld id="{506DEF79-D5F3-42ED-9335-D73AD216BB54}" type="slidenum">
              <a:rPr lang="de-DE" smtClean="0"/>
              <a:pPr/>
              <a:t>12</a:t>
            </a:fld>
            <a:endParaRPr lang="de-DE" dirty="0"/>
          </a:p>
        </p:txBody>
      </p:sp>
      <p:pic>
        <p:nvPicPr>
          <p:cNvPr id="6" name="Grafik 5" descr="Ein Bild, das Tisch enthält.&#10;&#10;Automatisch generierte Beschreibung">
            <a:extLst>
              <a:ext uri="{FF2B5EF4-FFF2-40B4-BE49-F238E27FC236}">
                <a16:creationId xmlns:a16="http://schemas.microsoft.com/office/drawing/2014/main" id="{7ACD6944-6E53-4E44-B12A-F4861D1458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985" y="2604192"/>
            <a:ext cx="4103449" cy="2773144"/>
          </a:xfrm>
          <a:prstGeom prst="rect">
            <a:avLst/>
          </a:prstGeom>
        </p:spPr>
      </p:pic>
      <p:pic>
        <p:nvPicPr>
          <p:cNvPr id="9" name="Grafik 8" descr="Ein Bild, das Tisch enthält.&#10;&#10;Automatisch generierte Beschreibung">
            <a:extLst>
              <a:ext uri="{FF2B5EF4-FFF2-40B4-BE49-F238E27FC236}">
                <a16:creationId xmlns:a16="http://schemas.microsoft.com/office/drawing/2014/main" id="{ABF87985-85B0-4DDF-A8D1-63647C70F6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018" y="3573016"/>
            <a:ext cx="3988685" cy="2625321"/>
          </a:xfrm>
          <a:prstGeom prst="rect">
            <a:avLst/>
          </a:prstGeom>
        </p:spPr>
      </p:pic>
      <p:sp>
        <p:nvSpPr>
          <p:cNvPr id="10" name="Rechteck 9">
            <a:extLst>
              <a:ext uri="{FF2B5EF4-FFF2-40B4-BE49-F238E27FC236}">
                <a16:creationId xmlns:a16="http://schemas.microsoft.com/office/drawing/2014/main" id="{650A5B7E-FC00-4063-B5F6-5C6F8D1B8FCC}"/>
              </a:ext>
            </a:extLst>
          </p:cNvPr>
          <p:cNvSpPr/>
          <p:nvPr/>
        </p:nvSpPr>
        <p:spPr>
          <a:xfrm>
            <a:off x="539552" y="2852936"/>
            <a:ext cx="2952328" cy="50405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a:extLst>
              <a:ext uri="{FF2B5EF4-FFF2-40B4-BE49-F238E27FC236}">
                <a16:creationId xmlns:a16="http://schemas.microsoft.com/office/drawing/2014/main" id="{095FB096-3259-47B6-BEA5-3112BDE91992}"/>
              </a:ext>
            </a:extLst>
          </p:cNvPr>
          <p:cNvSpPr/>
          <p:nvPr/>
        </p:nvSpPr>
        <p:spPr>
          <a:xfrm>
            <a:off x="4860032" y="3789040"/>
            <a:ext cx="2850123" cy="36004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descr="Ein Bild, das Text enthält.&#10;&#10;Automatisch generierte Beschreibung">
            <a:extLst>
              <a:ext uri="{FF2B5EF4-FFF2-40B4-BE49-F238E27FC236}">
                <a16:creationId xmlns:a16="http://schemas.microsoft.com/office/drawing/2014/main" id="{3E4FD016-E94D-414F-9CB0-499088297B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Tree>
    <p:extLst>
      <p:ext uri="{BB962C8B-B14F-4D97-AF65-F5344CB8AC3E}">
        <p14:creationId xmlns:p14="http://schemas.microsoft.com/office/powerpoint/2010/main" val="1490979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3B430-B293-40A7-A4DB-095AB3DEFC54}"/>
              </a:ext>
            </a:extLst>
          </p:cNvPr>
          <p:cNvSpPr>
            <a:spLocks noGrp="1"/>
          </p:cNvSpPr>
          <p:nvPr>
            <p:ph type="title"/>
          </p:nvPr>
        </p:nvSpPr>
        <p:spPr/>
        <p:txBody>
          <a:bodyPr/>
          <a:lstStyle/>
          <a:p>
            <a:r>
              <a:rPr lang="de-DE" sz="3000" dirty="0" err="1"/>
              <a:t>Step-by-Step</a:t>
            </a:r>
            <a:r>
              <a:rPr lang="de-DE" sz="3000" dirty="0"/>
              <a:t> Guide - </a:t>
            </a:r>
            <a:r>
              <a:rPr lang="de-DE" sz="3000" dirty="0" err="1"/>
              <a:t>Step</a:t>
            </a:r>
            <a:r>
              <a:rPr lang="de-DE" sz="3000" dirty="0"/>
              <a:t> V</a:t>
            </a:r>
            <a:endParaRPr lang="en-US" sz="3000" dirty="0"/>
          </a:p>
        </p:txBody>
      </p:sp>
      <p:sp>
        <p:nvSpPr>
          <p:cNvPr id="3" name="Inhaltsplatzhalter 2">
            <a:extLst>
              <a:ext uri="{FF2B5EF4-FFF2-40B4-BE49-F238E27FC236}">
                <a16:creationId xmlns:a16="http://schemas.microsoft.com/office/drawing/2014/main" id="{D20F5135-C882-4FB9-AD7E-DF470C6ECF56}"/>
              </a:ext>
            </a:extLst>
          </p:cNvPr>
          <p:cNvSpPr>
            <a:spLocks noGrp="1"/>
          </p:cNvSpPr>
          <p:nvPr>
            <p:ph idx="1"/>
          </p:nvPr>
        </p:nvSpPr>
        <p:spPr>
          <a:xfrm>
            <a:off x="683569" y="1600200"/>
            <a:ext cx="7776219" cy="4781128"/>
          </a:xfrm>
        </p:spPr>
        <p:txBody>
          <a:bodyPr/>
          <a:lstStyle/>
          <a:p>
            <a:pPr marL="457200" indent="-457200">
              <a:buFont typeface="+mj-lt"/>
              <a:buAutoNum type="arabicPeriod" startAt="5"/>
            </a:pPr>
            <a:r>
              <a:rPr lang="de-DE" sz="1800" dirty="0" err="1"/>
              <a:t>Now</a:t>
            </a:r>
            <a:r>
              <a:rPr lang="de-DE" sz="1800" dirty="0"/>
              <a:t> </a:t>
            </a:r>
            <a:r>
              <a:rPr lang="de-DE" sz="1800" dirty="0" err="1"/>
              <a:t>you</a:t>
            </a:r>
            <a:r>
              <a:rPr lang="de-DE" sz="1800" dirty="0"/>
              <a:t> </a:t>
            </a:r>
            <a:r>
              <a:rPr lang="de-DE" sz="1800" dirty="0" err="1"/>
              <a:t>can</a:t>
            </a:r>
            <a:r>
              <a:rPr lang="de-DE" sz="1800" dirty="0"/>
              <a:t> </a:t>
            </a:r>
            <a:r>
              <a:rPr lang="en-US" sz="1800" dirty="0"/>
              <a:t>start entering the collected data in one sheet after the other, e.g., starting off with the sex-disaggregated data on academic staff. If you only use some of the sex-disaggregated indicators, you can delete the sheets you won’t use. </a:t>
            </a:r>
          </a:p>
          <a:p>
            <a:pPr marL="514350" indent="-514350">
              <a:buFont typeface="+mj-lt"/>
              <a:buAutoNum type="arabicPeriod" startAt="3"/>
            </a:pPr>
            <a:endParaRPr lang="en-US" dirty="0"/>
          </a:p>
        </p:txBody>
      </p:sp>
      <p:sp>
        <p:nvSpPr>
          <p:cNvPr id="4" name="Foliennummernplatzhalter 3">
            <a:extLst>
              <a:ext uri="{FF2B5EF4-FFF2-40B4-BE49-F238E27FC236}">
                <a16:creationId xmlns:a16="http://schemas.microsoft.com/office/drawing/2014/main" id="{C772260E-707C-4B91-9D61-A650FCCF5170}"/>
              </a:ext>
            </a:extLst>
          </p:cNvPr>
          <p:cNvSpPr>
            <a:spLocks noGrp="1"/>
          </p:cNvSpPr>
          <p:nvPr>
            <p:ph type="sldNum" sz="quarter" idx="12"/>
          </p:nvPr>
        </p:nvSpPr>
        <p:spPr/>
        <p:txBody>
          <a:bodyPr/>
          <a:lstStyle/>
          <a:p>
            <a:fld id="{506DEF79-D5F3-42ED-9335-D73AD216BB54}" type="slidenum">
              <a:rPr lang="de-DE" smtClean="0"/>
              <a:pPr/>
              <a:t>13</a:t>
            </a:fld>
            <a:endParaRPr lang="de-DE" dirty="0"/>
          </a:p>
        </p:txBody>
      </p:sp>
      <p:pic>
        <p:nvPicPr>
          <p:cNvPr id="8" name="Grafik 7">
            <a:extLst>
              <a:ext uri="{FF2B5EF4-FFF2-40B4-BE49-F238E27FC236}">
                <a16:creationId xmlns:a16="http://schemas.microsoft.com/office/drawing/2014/main" id="{C4E4A486-F960-42ED-90D0-D850B85D2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846937"/>
            <a:ext cx="7372175" cy="3822423"/>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DDEBF2B2-D88D-4389-A5CB-44A99EE75A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Tree>
    <p:extLst>
      <p:ext uri="{BB962C8B-B14F-4D97-AF65-F5344CB8AC3E}">
        <p14:creationId xmlns:p14="http://schemas.microsoft.com/office/powerpoint/2010/main" val="2916416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354E91-52D3-476D-AA77-7EFF2D3BA93B}"/>
              </a:ext>
            </a:extLst>
          </p:cNvPr>
          <p:cNvSpPr>
            <a:spLocks noGrp="1"/>
          </p:cNvSpPr>
          <p:nvPr>
            <p:ph type="title"/>
          </p:nvPr>
        </p:nvSpPr>
        <p:spPr/>
        <p:txBody>
          <a:bodyPr/>
          <a:lstStyle/>
          <a:p>
            <a:r>
              <a:rPr lang="de-DE" sz="3000" dirty="0" err="1"/>
              <a:t>Step-by-Step</a:t>
            </a:r>
            <a:r>
              <a:rPr lang="de-DE" sz="3000" dirty="0"/>
              <a:t> Guide - </a:t>
            </a:r>
            <a:r>
              <a:rPr lang="de-DE" sz="3000" dirty="0" err="1"/>
              <a:t>Step</a:t>
            </a:r>
            <a:r>
              <a:rPr lang="de-DE" sz="3000" dirty="0"/>
              <a:t> VI</a:t>
            </a:r>
            <a:endParaRPr lang="en-US" sz="3000" dirty="0"/>
          </a:p>
        </p:txBody>
      </p:sp>
      <p:sp>
        <p:nvSpPr>
          <p:cNvPr id="3" name="Inhaltsplatzhalter 2">
            <a:extLst>
              <a:ext uri="{FF2B5EF4-FFF2-40B4-BE49-F238E27FC236}">
                <a16:creationId xmlns:a16="http://schemas.microsoft.com/office/drawing/2014/main" id="{18913B85-7382-4EB1-985A-4A0196D14CB6}"/>
              </a:ext>
            </a:extLst>
          </p:cNvPr>
          <p:cNvSpPr>
            <a:spLocks noGrp="1"/>
          </p:cNvSpPr>
          <p:nvPr>
            <p:ph idx="1"/>
          </p:nvPr>
        </p:nvSpPr>
        <p:spPr/>
        <p:txBody>
          <a:bodyPr>
            <a:normAutofit lnSpcReduction="10000"/>
          </a:bodyPr>
          <a:lstStyle/>
          <a:p>
            <a:pPr>
              <a:spcAft>
                <a:spcPts val="1200"/>
              </a:spcAft>
              <a:buFont typeface="+mj-lt"/>
              <a:buAutoNum type="arabicPeriod" startAt="6"/>
            </a:pPr>
            <a:r>
              <a:rPr lang="en-US" sz="1800" dirty="0"/>
              <a:t>Requirement of this last step is that you developed and implemented a gender equality plan (GEP) at your research performing organization.</a:t>
            </a:r>
          </a:p>
          <a:p>
            <a:pPr lvl="1">
              <a:spcAft>
                <a:spcPts val="1200"/>
              </a:spcAft>
              <a:buFont typeface="Wingdings" panose="05000000000000000000" pitchFamily="2" charset="2"/>
              <a:buChar char="§"/>
            </a:pPr>
            <a:r>
              <a:rPr lang="en-US" sz="1800" dirty="0"/>
              <a:t>If your RPO implements a GEP, you can use the final sheet ‘T8_GEProcess’ for </a:t>
            </a:r>
            <a:r>
              <a:rPr lang="en-US" sz="1800" dirty="0" err="1"/>
              <a:t>monit</a:t>
            </a:r>
            <a:r>
              <a:rPr lang="de-DE" sz="1800" dirty="0" err="1"/>
              <a:t>oring</a:t>
            </a:r>
            <a:r>
              <a:rPr lang="de-DE" sz="1800" dirty="0"/>
              <a:t> </a:t>
            </a:r>
            <a:r>
              <a:rPr lang="de-DE" sz="1800" dirty="0" err="1"/>
              <a:t>the</a:t>
            </a:r>
            <a:r>
              <a:rPr lang="de-DE" sz="1800" dirty="0"/>
              <a:t> </a:t>
            </a:r>
            <a:r>
              <a:rPr lang="de-DE" sz="1800" dirty="0" err="1"/>
              <a:t>process</a:t>
            </a:r>
            <a:r>
              <a:rPr lang="de-DE" sz="1800" dirty="0"/>
              <a:t> </a:t>
            </a:r>
            <a:r>
              <a:rPr lang="de-DE" sz="1800" dirty="0" err="1"/>
              <a:t>of</a:t>
            </a:r>
            <a:r>
              <a:rPr lang="de-DE" sz="1800" dirty="0"/>
              <a:t> </a:t>
            </a:r>
            <a:r>
              <a:rPr lang="de-DE" sz="1800" dirty="0" err="1"/>
              <a:t>your</a:t>
            </a:r>
            <a:r>
              <a:rPr lang="de-DE" sz="1800" dirty="0"/>
              <a:t> GEP </a:t>
            </a:r>
            <a:r>
              <a:rPr lang="de-DE" sz="1800" dirty="0" err="1"/>
              <a:t>implementation</a:t>
            </a:r>
            <a:r>
              <a:rPr lang="de-DE" sz="1800" dirty="0"/>
              <a:t>.</a:t>
            </a:r>
          </a:p>
          <a:p>
            <a:pPr lvl="1">
              <a:spcAft>
                <a:spcPts val="1200"/>
              </a:spcAft>
              <a:buFont typeface="Wingdings" panose="05000000000000000000" pitchFamily="2" charset="2"/>
              <a:buChar char="§"/>
            </a:pPr>
            <a:r>
              <a:rPr lang="de-DE" sz="1800" dirty="0"/>
              <a:t>As </a:t>
            </a:r>
            <a:r>
              <a:rPr lang="de-DE" sz="1800" dirty="0" err="1"/>
              <a:t>for</a:t>
            </a:r>
            <a:r>
              <a:rPr lang="de-DE" sz="1800" dirty="0"/>
              <a:t> </a:t>
            </a:r>
            <a:r>
              <a:rPr lang="de-DE" sz="1800" dirty="0" err="1"/>
              <a:t>the</a:t>
            </a:r>
            <a:r>
              <a:rPr lang="de-DE" sz="1800" dirty="0"/>
              <a:t> </a:t>
            </a:r>
            <a:r>
              <a:rPr lang="de-DE" sz="1800" dirty="0" err="1"/>
              <a:t>other</a:t>
            </a:r>
            <a:r>
              <a:rPr lang="de-DE" sz="1800" dirty="0"/>
              <a:t> </a:t>
            </a:r>
            <a:r>
              <a:rPr lang="de-DE" sz="1800" dirty="0" err="1"/>
              <a:t>parts</a:t>
            </a:r>
            <a:r>
              <a:rPr lang="de-DE" sz="1800" dirty="0"/>
              <a:t> </a:t>
            </a:r>
            <a:r>
              <a:rPr lang="de-DE" sz="1800" dirty="0" err="1"/>
              <a:t>of</a:t>
            </a:r>
            <a:r>
              <a:rPr lang="de-DE" sz="1800" dirty="0"/>
              <a:t> </a:t>
            </a:r>
            <a:r>
              <a:rPr lang="de-DE" sz="1800" dirty="0" err="1"/>
              <a:t>the</a:t>
            </a:r>
            <a:r>
              <a:rPr lang="de-DE" sz="1800" dirty="0"/>
              <a:t> GEECCO Data Monitoring Tool, </a:t>
            </a:r>
            <a:r>
              <a:rPr lang="de-DE" sz="1800" dirty="0" err="1"/>
              <a:t>please</a:t>
            </a:r>
            <a:r>
              <a:rPr lang="de-DE" sz="1800" dirty="0"/>
              <a:t> </a:t>
            </a:r>
            <a:r>
              <a:rPr lang="en-US" sz="1800" dirty="0"/>
              <a:t>read the </a:t>
            </a:r>
            <a:r>
              <a:rPr lang="de-DE" sz="1800" dirty="0" err="1"/>
              <a:t>description</a:t>
            </a:r>
            <a:r>
              <a:rPr lang="de-DE" sz="1800" dirty="0"/>
              <a:t> </a:t>
            </a:r>
            <a:r>
              <a:rPr lang="de-DE" sz="1800" dirty="0" err="1"/>
              <a:t>sheet</a:t>
            </a:r>
            <a:r>
              <a:rPr lang="de-DE" sz="1800" dirty="0"/>
              <a:t> ‘D_GEP‘ </a:t>
            </a:r>
            <a:r>
              <a:rPr lang="de-DE" sz="1800" dirty="0" err="1"/>
              <a:t>before</a:t>
            </a:r>
            <a:r>
              <a:rPr lang="de-DE" sz="1800" dirty="0"/>
              <a:t> </a:t>
            </a:r>
            <a:r>
              <a:rPr lang="de-DE" sz="1800" dirty="0" err="1"/>
              <a:t>using</a:t>
            </a:r>
            <a:r>
              <a:rPr lang="de-DE" sz="1800" dirty="0"/>
              <a:t> </a:t>
            </a:r>
            <a:r>
              <a:rPr lang="de-DE" sz="1800" dirty="0" err="1"/>
              <a:t>the</a:t>
            </a:r>
            <a:r>
              <a:rPr lang="de-DE" sz="1800" dirty="0"/>
              <a:t> </a:t>
            </a:r>
            <a:r>
              <a:rPr lang="de-DE" sz="1800" dirty="0" err="1"/>
              <a:t>table</a:t>
            </a:r>
            <a:r>
              <a:rPr lang="de-DE" sz="1800" dirty="0"/>
              <a:t> </a:t>
            </a:r>
            <a:r>
              <a:rPr lang="de-DE" sz="1800" dirty="0" err="1"/>
              <a:t>for</a:t>
            </a:r>
            <a:r>
              <a:rPr lang="de-DE" sz="1800" dirty="0"/>
              <a:t> </a:t>
            </a:r>
            <a:r>
              <a:rPr lang="de-DE" sz="1800" dirty="0" err="1"/>
              <a:t>monitoring</a:t>
            </a:r>
            <a:r>
              <a:rPr lang="de-DE" sz="1800" dirty="0"/>
              <a:t> </a:t>
            </a:r>
            <a:r>
              <a:rPr lang="de-DE" sz="1800" dirty="0" err="1"/>
              <a:t>the</a:t>
            </a:r>
            <a:r>
              <a:rPr lang="de-DE" sz="1800" dirty="0"/>
              <a:t> </a:t>
            </a:r>
            <a:r>
              <a:rPr lang="de-DE" sz="1800" dirty="0" err="1"/>
              <a:t>process</a:t>
            </a:r>
            <a:r>
              <a:rPr lang="de-DE" sz="1800" dirty="0"/>
              <a:t> </a:t>
            </a:r>
            <a:r>
              <a:rPr lang="de-DE" sz="1800" dirty="0" err="1"/>
              <a:t>of</a:t>
            </a:r>
            <a:r>
              <a:rPr lang="de-DE" sz="1800" dirty="0"/>
              <a:t> </a:t>
            </a:r>
            <a:r>
              <a:rPr lang="de-DE" sz="1800" dirty="0" err="1"/>
              <a:t>your</a:t>
            </a:r>
            <a:r>
              <a:rPr lang="de-DE" sz="1800" dirty="0"/>
              <a:t> GEP </a:t>
            </a:r>
            <a:r>
              <a:rPr lang="de-DE" sz="1800" dirty="0" err="1"/>
              <a:t>implementation</a:t>
            </a:r>
            <a:r>
              <a:rPr lang="de-DE" sz="1800" dirty="0"/>
              <a:t>.</a:t>
            </a:r>
          </a:p>
        </p:txBody>
      </p:sp>
      <p:pic>
        <p:nvPicPr>
          <p:cNvPr id="8" name="Inhaltsplatzhalter 7">
            <a:extLst>
              <a:ext uri="{FF2B5EF4-FFF2-40B4-BE49-F238E27FC236}">
                <a16:creationId xmlns:a16="http://schemas.microsoft.com/office/drawing/2014/main" id="{37B69EB4-EC92-4CBD-ABF4-00E470A09B46}"/>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4572000" y="1628800"/>
            <a:ext cx="4194374" cy="4032448"/>
          </a:xfrm>
        </p:spPr>
      </p:pic>
      <p:sp>
        <p:nvSpPr>
          <p:cNvPr id="4" name="Foliennummernplatzhalter 3">
            <a:extLst>
              <a:ext uri="{FF2B5EF4-FFF2-40B4-BE49-F238E27FC236}">
                <a16:creationId xmlns:a16="http://schemas.microsoft.com/office/drawing/2014/main" id="{D93FE2DC-A670-4BE3-8D97-23FDB757021B}"/>
              </a:ext>
            </a:extLst>
          </p:cNvPr>
          <p:cNvSpPr>
            <a:spLocks noGrp="1"/>
          </p:cNvSpPr>
          <p:nvPr>
            <p:ph type="sldNum" sz="quarter" idx="12"/>
          </p:nvPr>
        </p:nvSpPr>
        <p:spPr/>
        <p:txBody>
          <a:bodyPr/>
          <a:lstStyle/>
          <a:p>
            <a:fld id="{506DEF79-D5F3-42ED-9335-D73AD216BB54}" type="slidenum">
              <a:rPr lang="de-DE" smtClean="0"/>
              <a:pPr/>
              <a:t>14</a:t>
            </a:fld>
            <a:endParaRPr lang="de-DE" dirty="0"/>
          </a:p>
        </p:txBody>
      </p:sp>
      <p:pic>
        <p:nvPicPr>
          <p:cNvPr id="5" name="Grafik 4" descr="Ein Bild, das Text enthält.&#10;&#10;Automatisch generierte Beschreibung">
            <a:extLst>
              <a:ext uri="{FF2B5EF4-FFF2-40B4-BE49-F238E27FC236}">
                <a16:creationId xmlns:a16="http://schemas.microsoft.com/office/drawing/2014/main" id="{1C5C68A2-61F3-4A70-B102-554FDCCF3E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Tree>
    <p:extLst>
      <p:ext uri="{BB962C8B-B14F-4D97-AF65-F5344CB8AC3E}">
        <p14:creationId xmlns:p14="http://schemas.microsoft.com/office/powerpoint/2010/main" val="1980002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F37428-EB9F-4E0B-B498-08DA747CF668}"/>
              </a:ext>
            </a:extLst>
          </p:cNvPr>
          <p:cNvSpPr>
            <a:spLocks noGrp="1"/>
          </p:cNvSpPr>
          <p:nvPr>
            <p:ph type="title"/>
          </p:nvPr>
        </p:nvSpPr>
        <p:spPr/>
        <p:txBody>
          <a:bodyPr/>
          <a:lstStyle/>
          <a:p>
            <a:r>
              <a:rPr lang="de-DE" sz="3000" dirty="0"/>
              <a:t>Monitoring: </a:t>
            </a:r>
            <a:r>
              <a:rPr lang="de-DE" sz="3000" dirty="0" err="1"/>
              <a:t>Process</a:t>
            </a:r>
            <a:r>
              <a:rPr lang="de-DE" sz="3000" dirty="0"/>
              <a:t> </a:t>
            </a:r>
            <a:r>
              <a:rPr lang="de-DE" sz="3000" dirty="0" err="1"/>
              <a:t>of</a:t>
            </a:r>
            <a:r>
              <a:rPr lang="de-DE" sz="3000" dirty="0"/>
              <a:t> GEP Implementation</a:t>
            </a:r>
            <a:endParaRPr lang="en-US" sz="3000" dirty="0"/>
          </a:p>
        </p:txBody>
      </p:sp>
      <p:sp>
        <p:nvSpPr>
          <p:cNvPr id="5" name="Foliennummernplatzhalter 4">
            <a:extLst>
              <a:ext uri="{FF2B5EF4-FFF2-40B4-BE49-F238E27FC236}">
                <a16:creationId xmlns:a16="http://schemas.microsoft.com/office/drawing/2014/main" id="{B9DB63A9-6C04-4B02-A4D1-F09F176A4902}"/>
              </a:ext>
            </a:extLst>
          </p:cNvPr>
          <p:cNvSpPr>
            <a:spLocks noGrp="1"/>
          </p:cNvSpPr>
          <p:nvPr>
            <p:ph type="sldNum" sz="quarter" idx="12"/>
          </p:nvPr>
        </p:nvSpPr>
        <p:spPr/>
        <p:txBody>
          <a:bodyPr/>
          <a:lstStyle/>
          <a:p>
            <a:fld id="{506DEF79-D5F3-42ED-9335-D73AD216BB54}" type="slidenum">
              <a:rPr lang="de-DE" smtClean="0"/>
              <a:pPr/>
              <a:t>15</a:t>
            </a:fld>
            <a:endParaRPr lang="de-DE" dirty="0"/>
          </a:p>
        </p:txBody>
      </p:sp>
      <p:pic>
        <p:nvPicPr>
          <p:cNvPr id="27" name="Inhaltsplatzhalter 26" descr="Ein Bild, das Tisch enthält.&#10;&#10;Automatisch generierte Beschreibung">
            <a:extLst>
              <a:ext uri="{FF2B5EF4-FFF2-40B4-BE49-F238E27FC236}">
                <a16:creationId xmlns:a16="http://schemas.microsoft.com/office/drawing/2014/main" id="{91918709-73DC-4FD6-9CEF-1CBB386DE7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334" y="1772816"/>
            <a:ext cx="8821331" cy="3557516"/>
          </a:xfrm>
        </p:spPr>
      </p:pic>
    </p:spTree>
    <p:extLst>
      <p:ext uri="{BB962C8B-B14F-4D97-AF65-F5344CB8AC3E}">
        <p14:creationId xmlns:p14="http://schemas.microsoft.com/office/powerpoint/2010/main" val="3141082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D816C3-8E0A-4830-94DB-36D0A5BA40F5}"/>
              </a:ext>
            </a:extLst>
          </p:cNvPr>
          <p:cNvSpPr>
            <a:spLocks noGrp="1"/>
          </p:cNvSpPr>
          <p:nvPr>
            <p:ph type="title"/>
          </p:nvPr>
        </p:nvSpPr>
        <p:spPr>
          <a:xfrm>
            <a:off x="251520" y="946596"/>
            <a:ext cx="8640960" cy="509588"/>
          </a:xfrm>
        </p:spPr>
        <p:txBody>
          <a:bodyPr/>
          <a:lstStyle/>
          <a:p>
            <a:r>
              <a:rPr lang="de-DE" sz="3000" dirty="0" err="1"/>
              <a:t>Overview</a:t>
            </a:r>
            <a:r>
              <a:rPr lang="de-DE" sz="3000" dirty="0"/>
              <a:t>: Relevant I</a:t>
            </a:r>
            <a:r>
              <a:rPr lang="en-US" sz="3000" dirty="0" err="1"/>
              <a:t>ndicators</a:t>
            </a:r>
            <a:r>
              <a:rPr lang="en-US" sz="3000" dirty="0"/>
              <a:t> for Gender Analysis </a:t>
            </a:r>
          </a:p>
        </p:txBody>
      </p:sp>
      <p:sp>
        <p:nvSpPr>
          <p:cNvPr id="4" name="Foliennummernplatzhalter 3">
            <a:extLst>
              <a:ext uri="{FF2B5EF4-FFF2-40B4-BE49-F238E27FC236}">
                <a16:creationId xmlns:a16="http://schemas.microsoft.com/office/drawing/2014/main" id="{66EBB95D-2E44-4DE1-A7CF-DB15AC1E4C24}"/>
              </a:ext>
            </a:extLst>
          </p:cNvPr>
          <p:cNvSpPr>
            <a:spLocks noGrp="1"/>
          </p:cNvSpPr>
          <p:nvPr>
            <p:ph type="sldNum" sz="quarter" idx="12"/>
          </p:nvPr>
        </p:nvSpPr>
        <p:spPr/>
        <p:txBody>
          <a:bodyPr/>
          <a:lstStyle/>
          <a:p>
            <a:fld id="{506DEF79-D5F3-42ED-9335-D73AD216BB54}" type="slidenum">
              <a:rPr lang="de-DE" smtClean="0"/>
              <a:pPr/>
              <a:t>16</a:t>
            </a:fld>
            <a:endParaRPr lang="de-DE" dirty="0"/>
          </a:p>
        </p:txBody>
      </p:sp>
      <p:pic>
        <p:nvPicPr>
          <p:cNvPr id="13" name="Grafik 12" descr="Ein Bild, das Text enthält.&#10;&#10;Automatisch generierte Beschreibung">
            <a:extLst>
              <a:ext uri="{FF2B5EF4-FFF2-40B4-BE49-F238E27FC236}">
                <a16:creationId xmlns:a16="http://schemas.microsoft.com/office/drawing/2014/main" id="{09C5DD35-E986-493A-A5DE-5F4F372708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
        <p:nvSpPr>
          <p:cNvPr id="5" name="Inhaltsplatzhalter 4">
            <a:extLst>
              <a:ext uri="{FF2B5EF4-FFF2-40B4-BE49-F238E27FC236}">
                <a16:creationId xmlns:a16="http://schemas.microsoft.com/office/drawing/2014/main" id="{4A6F2472-CEFC-4AEC-B254-77E42C5D2E68}"/>
              </a:ext>
            </a:extLst>
          </p:cNvPr>
          <p:cNvSpPr>
            <a:spLocks noGrp="1"/>
          </p:cNvSpPr>
          <p:nvPr>
            <p:ph idx="1"/>
          </p:nvPr>
        </p:nvSpPr>
        <p:spPr/>
        <p:txBody>
          <a:bodyPr>
            <a:normAutofit fontScale="55000" lnSpcReduction="20000"/>
          </a:bodyPr>
          <a:lstStyle/>
          <a:p>
            <a:pPr>
              <a:spcAft>
                <a:spcPts val="1200"/>
              </a:spcAft>
            </a:pPr>
            <a:r>
              <a:rPr lang="de-DE" dirty="0" err="1"/>
              <a:t>Decision-making</a:t>
            </a:r>
            <a:r>
              <a:rPr lang="de-DE" dirty="0"/>
              <a:t> </a:t>
            </a:r>
            <a:r>
              <a:rPr lang="de-DE" dirty="0" err="1"/>
              <a:t>positions</a:t>
            </a:r>
            <a:r>
              <a:rPr lang="de-DE" dirty="0"/>
              <a:t> and </a:t>
            </a:r>
            <a:r>
              <a:rPr lang="de-DE" dirty="0" err="1"/>
              <a:t>bodies</a:t>
            </a:r>
            <a:endParaRPr lang="de-DE" dirty="0"/>
          </a:p>
          <a:p>
            <a:pPr lvl="1">
              <a:spcAft>
                <a:spcPts val="600"/>
              </a:spcAft>
            </a:pPr>
            <a:r>
              <a:rPr lang="en-US" dirty="0"/>
              <a:t>Number of applicants / nominees by sex, decision-making body / positions and year</a:t>
            </a:r>
          </a:p>
          <a:p>
            <a:pPr lvl="1">
              <a:spcAft>
                <a:spcPts val="600"/>
              </a:spcAft>
            </a:pPr>
            <a:r>
              <a:rPr lang="en-US" dirty="0"/>
              <a:t>Number of decision-makers by sex, decision-making body / positions and year</a:t>
            </a:r>
            <a:endParaRPr lang="de-DE" dirty="0"/>
          </a:p>
          <a:p>
            <a:pPr>
              <a:spcAft>
                <a:spcPts val="1200"/>
              </a:spcAft>
            </a:pPr>
            <a:r>
              <a:rPr lang="de-DE" dirty="0" err="1"/>
              <a:t>Recruitment</a:t>
            </a:r>
            <a:r>
              <a:rPr lang="de-DE" dirty="0"/>
              <a:t> and Career Development</a:t>
            </a:r>
          </a:p>
          <a:p>
            <a:pPr lvl="1">
              <a:spcAft>
                <a:spcPts val="600"/>
              </a:spcAft>
            </a:pPr>
            <a:r>
              <a:rPr lang="en-US" dirty="0"/>
              <a:t>Number of academic staff by sex, faculty/department, seniority grade and year</a:t>
            </a:r>
          </a:p>
          <a:p>
            <a:pPr lvl="1">
              <a:spcAft>
                <a:spcPts val="600"/>
              </a:spcAft>
            </a:pPr>
            <a:r>
              <a:rPr lang="en-US" dirty="0"/>
              <a:t>Number of academic staff by sex, seniority grade and year at </a:t>
            </a:r>
            <a:r>
              <a:rPr lang="en-US" dirty="0" err="1"/>
              <a:t>organisational</a:t>
            </a:r>
            <a:r>
              <a:rPr lang="en-US" dirty="0"/>
              <a:t> and national level</a:t>
            </a:r>
          </a:p>
          <a:p>
            <a:pPr lvl="1">
              <a:spcAft>
                <a:spcPts val="600"/>
              </a:spcAft>
            </a:pPr>
            <a:r>
              <a:rPr lang="en-US" dirty="0"/>
              <a:t>Number of academic staff by sex, form of employment/contract,  faculty/department, and year</a:t>
            </a:r>
          </a:p>
          <a:p>
            <a:pPr lvl="1">
              <a:spcAft>
                <a:spcPts val="600"/>
              </a:spcAft>
            </a:pPr>
            <a:r>
              <a:rPr lang="en-US" dirty="0"/>
              <a:t>Number of allocated funds, bonus and allowances by sex, faculty/department, and year</a:t>
            </a:r>
          </a:p>
          <a:p>
            <a:pPr lvl="1">
              <a:spcAft>
                <a:spcPts val="600"/>
              </a:spcAft>
            </a:pPr>
            <a:r>
              <a:rPr lang="en-US" dirty="0"/>
              <a:t>Number of PhD/Doctoral students and graduates by sex, faculty/department, and year at </a:t>
            </a:r>
            <a:r>
              <a:rPr lang="en-US" dirty="0" err="1"/>
              <a:t>organisational</a:t>
            </a:r>
            <a:r>
              <a:rPr lang="en-US" dirty="0"/>
              <a:t> and national level</a:t>
            </a:r>
          </a:p>
          <a:p>
            <a:pPr lvl="1">
              <a:spcAft>
                <a:spcPts val="600"/>
              </a:spcAft>
            </a:pPr>
            <a:r>
              <a:rPr lang="en-US" dirty="0"/>
              <a:t>Number of bachelor and master first semester students enrolled by sex, faculty/department, and year</a:t>
            </a:r>
          </a:p>
          <a:p>
            <a:pPr lvl="1">
              <a:spcAft>
                <a:spcPts val="600"/>
              </a:spcAft>
            </a:pPr>
            <a:r>
              <a:rPr lang="en-US" dirty="0"/>
              <a:t>Number of bachelor and master graduates by sex, faculty/department, and year at </a:t>
            </a:r>
            <a:r>
              <a:rPr lang="en-US" dirty="0" err="1"/>
              <a:t>organisational</a:t>
            </a:r>
            <a:r>
              <a:rPr lang="en-US" dirty="0"/>
              <a:t> and national level</a:t>
            </a:r>
            <a:endParaRPr lang="de-DE" dirty="0"/>
          </a:p>
          <a:p>
            <a:pPr>
              <a:spcAft>
                <a:spcPts val="1200"/>
              </a:spcAft>
            </a:pPr>
            <a:r>
              <a:rPr lang="de-DE" dirty="0"/>
              <a:t>Gender Dimension in Research and Teaching</a:t>
            </a:r>
          </a:p>
          <a:p>
            <a:pPr lvl="1">
              <a:spcAft>
                <a:spcPts val="600"/>
              </a:spcAft>
            </a:pPr>
            <a:r>
              <a:rPr lang="en-US" dirty="0"/>
              <a:t>Number of publications of your RPO literature database including a gender component, by faculty/department</a:t>
            </a:r>
          </a:p>
          <a:p>
            <a:pPr lvl="1">
              <a:spcAft>
                <a:spcPts val="600"/>
              </a:spcAft>
            </a:pPr>
            <a:r>
              <a:rPr lang="en-US" dirty="0"/>
              <a:t>Number of bachelor and master programs with a gender component at your RPO</a:t>
            </a:r>
          </a:p>
        </p:txBody>
      </p:sp>
    </p:spTree>
    <p:extLst>
      <p:ext uri="{BB962C8B-B14F-4D97-AF65-F5344CB8AC3E}">
        <p14:creationId xmlns:p14="http://schemas.microsoft.com/office/powerpoint/2010/main" val="2961542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96FC9E-6972-40A5-936B-B8E20E11C419}"/>
              </a:ext>
            </a:extLst>
          </p:cNvPr>
          <p:cNvSpPr>
            <a:spLocks noGrp="1"/>
          </p:cNvSpPr>
          <p:nvPr>
            <p:ph type="title"/>
          </p:nvPr>
        </p:nvSpPr>
        <p:spPr>
          <a:xfrm>
            <a:off x="323529" y="908050"/>
            <a:ext cx="8568952" cy="509588"/>
          </a:xfrm>
        </p:spPr>
        <p:txBody>
          <a:bodyPr/>
          <a:lstStyle/>
          <a:p>
            <a:r>
              <a:rPr lang="de-DE" sz="3000" dirty="0"/>
              <a:t>Background Information – Tutorial Development </a:t>
            </a:r>
            <a:endParaRPr lang="en-US" sz="3000" dirty="0"/>
          </a:p>
        </p:txBody>
      </p:sp>
      <p:sp>
        <p:nvSpPr>
          <p:cNvPr id="3" name="Inhaltsplatzhalter 2">
            <a:extLst>
              <a:ext uri="{FF2B5EF4-FFF2-40B4-BE49-F238E27FC236}">
                <a16:creationId xmlns:a16="http://schemas.microsoft.com/office/drawing/2014/main" id="{157048F5-D590-43F2-8EDA-E516FE621B73}"/>
              </a:ext>
            </a:extLst>
          </p:cNvPr>
          <p:cNvSpPr>
            <a:spLocks noGrp="1"/>
          </p:cNvSpPr>
          <p:nvPr>
            <p:ph idx="1"/>
          </p:nvPr>
        </p:nvSpPr>
        <p:spPr/>
        <p:txBody>
          <a:bodyPr>
            <a:normAutofit fontScale="70000" lnSpcReduction="20000"/>
          </a:bodyPr>
          <a:lstStyle/>
          <a:p>
            <a:pPr>
              <a:spcAft>
                <a:spcPts val="1200"/>
              </a:spcAft>
            </a:pPr>
            <a:r>
              <a:rPr lang="en-US" dirty="0"/>
              <a:t>The GEECCO Data Monitoring Tool results from the evaluation exercise within the framework of the Horizon 2020-funded project "Gender Equality in Engineering through Communication and Commitment" (GEECCO).</a:t>
            </a:r>
          </a:p>
          <a:p>
            <a:pPr>
              <a:spcAft>
                <a:spcPts val="1200"/>
              </a:spcAft>
            </a:pPr>
            <a:r>
              <a:rPr lang="en-US" dirty="0"/>
              <a:t>GEECCO aims to establish tailor-made Gender Equality Plans (GEPs) in four European universities (RPOs) and to implement the gender dimension in two research funding </a:t>
            </a:r>
            <a:r>
              <a:rPr lang="en-US" dirty="0" err="1"/>
              <a:t>organisations</a:t>
            </a:r>
            <a:r>
              <a:rPr lang="en-US" dirty="0"/>
              <a:t> (RFOs) in funding schemes, </a:t>
            </a:r>
            <a:r>
              <a:rPr lang="en-US" dirty="0" err="1"/>
              <a:t>programmes</a:t>
            </a:r>
            <a:r>
              <a:rPr lang="en-US" dirty="0"/>
              <a:t> and review processes. </a:t>
            </a:r>
          </a:p>
          <a:p>
            <a:pPr>
              <a:spcAft>
                <a:spcPts val="1200"/>
              </a:spcAft>
            </a:pPr>
            <a:r>
              <a:rPr lang="en-US" dirty="0"/>
              <a:t>The GEECCO partner RPOs collected sex-disaggregated data at two points of time in course of the summative evaluation by GESIS. The GEECCO Data Monitoring Tool entails the collection of monitoring indicators of this summative evaluation. </a:t>
            </a:r>
          </a:p>
          <a:p>
            <a:pPr>
              <a:spcAft>
                <a:spcPts val="1200"/>
              </a:spcAft>
            </a:pPr>
            <a:r>
              <a:rPr lang="en-US" i="1" dirty="0"/>
              <a:t>Limitation: The GEECCO Data Monitoring Tool was developed for universities located in the STEM (Science, Technology, Engineering, and Mathematics) field, therefore it does not claim completeness for other forms of RPOs.</a:t>
            </a:r>
            <a:endParaRPr lang="en-GB" i="1" dirty="0"/>
          </a:p>
        </p:txBody>
      </p:sp>
      <p:sp>
        <p:nvSpPr>
          <p:cNvPr id="4" name="Foliennummernplatzhalter 3">
            <a:extLst>
              <a:ext uri="{FF2B5EF4-FFF2-40B4-BE49-F238E27FC236}">
                <a16:creationId xmlns:a16="http://schemas.microsoft.com/office/drawing/2014/main" id="{F75C15DC-6EA9-422D-98F1-6CAC10DC5ECC}"/>
              </a:ext>
            </a:extLst>
          </p:cNvPr>
          <p:cNvSpPr>
            <a:spLocks noGrp="1"/>
          </p:cNvSpPr>
          <p:nvPr>
            <p:ph type="sldNum" sz="quarter" idx="12"/>
          </p:nvPr>
        </p:nvSpPr>
        <p:spPr/>
        <p:txBody>
          <a:bodyPr/>
          <a:lstStyle/>
          <a:p>
            <a:fld id="{506DEF79-D5F3-42ED-9335-D73AD216BB54}" type="slidenum">
              <a:rPr lang="de-DE" smtClean="0"/>
              <a:pPr/>
              <a:t>17</a:t>
            </a:fld>
            <a:endParaRPr lang="de-DE" dirty="0"/>
          </a:p>
        </p:txBody>
      </p:sp>
      <p:pic>
        <p:nvPicPr>
          <p:cNvPr id="5" name="Grafik 4" descr="Ein Bild, das Text enthält.&#10;&#10;Automatisch generierte Beschreibung">
            <a:extLst>
              <a:ext uri="{FF2B5EF4-FFF2-40B4-BE49-F238E27FC236}">
                <a16:creationId xmlns:a16="http://schemas.microsoft.com/office/drawing/2014/main" id="{50678935-28FB-488E-97E3-71A9468F69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Tree>
    <p:extLst>
      <p:ext uri="{BB962C8B-B14F-4D97-AF65-F5344CB8AC3E}">
        <p14:creationId xmlns:p14="http://schemas.microsoft.com/office/powerpoint/2010/main" val="852323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3"/>
          </p:nvPr>
        </p:nvSpPr>
        <p:spPr>
          <a:xfrm>
            <a:off x="539552" y="2636912"/>
            <a:ext cx="4032448" cy="1201417"/>
          </a:xfrm>
        </p:spPr>
        <p:txBody>
          <a:bodyPr>
            <a:normAutofit fontScale="25000" lnSpcReduction="20000"/>
          </a:bodyPr>
          <a:lstStyle/>
          <a:p>
            <a:pPr algn="l"/>
            <a:r>
              <a:rPr lang="en-US" sz="4000" b="1" dirty="0"/>
              <a:t>Created by </a:t>
            </a:r>
          </a:p>
          <a:p>
            <a:pPr algn="l"/>
            <a:r>
              <a:rPr lang="en-US" sz="4000" dirty="0"/>
              <a:t>Claudia Schredl</a:t>
            </a:r>
          </a:p>
          <a:p>
            <a:pPr algn="l"/>
            <a:r>
              <a:rPr lang="en-US" sz="4000" dirty="0"/>
              <a:t>GESIS - Leibniz Institute for the Social Sciences </a:t>
            </a:r>
          </a:p>
          <a:p>
            <a:pPr algn="l"/>
            <a:r>
              <a:rPr lang="en-US" sz="4000" dirty="0"/>
              <a:t>Center of Excellence Women and Science (CEWS)</a:t>
            </a:r>
          </a:p>
          <a:p>
            <a:pPr algn="l"/>
            <a:r>
              <a:rPr lang="en-US" sz="4000" dirty="0" err="1"/>
              <a:t>Unter</a:t>
            </a:r>
            <a:r>
              <a:rPr lang="en-US" sz="4000" dirty="0"/>
              <a:t> Sachsenhausen 6-8</a:t>
            </a:r>
          </a:p>
          <a:p>
            <a:pPr algn="l"/>
            <a:r>
              <a:rPr lang="en-US" sz="4000" dirty="0"/>
              <a:t>50667 Cologne, Germany</a:t>
            </a:r>
          </a:p>
          <a:p>
            <a:pPr algn="l"/>
            <a:r>
              <a:rPr lang="en-US" sz="4000" dirty="0" err="1"/>
              <a:t>claudia•schredl</a:t>
            </a:r>
            <a:r>
              <a:rPr lang="en-US" sz="4000" dirty="0"/>
              <a:t>[at]</a:t>
            </a:r>
            <a:r>
              <a:rPr lang="en-US" sz="4000" dirty="0" err="1"/>
              <a:t>gesis•org</a:t>
            </a:r>
            <a:r>
              <a:rPr lang="en-US" sz="4000" dirty="0"/>
              <a:t>  </a:t>
            </a:r>
          </a:p>
          <a:p>
            <a:endParaRPr lang="de-DE" dirty="0"/>
          </a:p>
        </p:txBody>
      </p:sp>
      <p:pic>
        <p:nvPicPr>
          <p:cNvPr id="3" name="Grafik 2" descr="Ein Bild, das Text enthält.&#10;&#10;Automatisch generierte Beschreibung">
            <a:extLst>
              <a:ext uri="{FF2B5EF4-FFF2-40B4-BE49-F238E27FC236}">
                <a16:creationId xmlns:a16="http://schemas.microsoft.com/office/drawing/2014/main" id="{EC87B491-128E-4563-9ACC-42F1721B1A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68526"/>
            <a:ext cx="3240360" cy="1717893"/>
          </a:xfrm>
          <a:prstGeom prst="rect">
            <a:avLst/>
          </a:prstGeom>
        </p:spPr>
      </p:pic>
      <p:sp>
        <p:nvSpPr>
          <p:cNvPr id="7" name="Textplatzhalter 5">
            <a:extLst>
              <a:ext uri="{FF2B5EF4-FFF2-40B4-BE49-F238E27FC236}">
                <a16:creationId xmlns:a16="http://schemas.microsoft.com/office/drawing/2014/main" id="{E515CFA8-CB0F-4F3C-9D66-BE879825273F}"/>
              </a:ext>
            </a:extLst>
          </p:cNvPr>
          <p:cNvSpPr txBox="1">
            <a:spLocks/>
          </p:cNvSpPr>
          <p:nvPr/>
        </p:nvSpPr>
        <p:spPr>
          <a:xfrm>
            <a:off x="4572000" y="2636912"/>
            <a:ext cx="4032448" cy="1201417"/>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58748F"/>
              </a:buClr>
              <a:buFont typeface="Wingdings" panose="05000000000000000000" pitchFamily="2" charset="2"/>
              <a:buNone/>
              <a:defRPr sz="3600" kern="1200">
                <a:solidFill>
                  <a:schemeClr val="bg1"/>
                </a:solidFill>
                <a:latin typeface="Source Sans Pro Light" panose="020B0403030403020204" pitchFamily="34" charset="0"/>
                <a:ea typeface="+mn-ea"/>
                <a:cs typeface="+mn-cs"/>
              </a:defRPr>
            </a:lvl1pPr>
            <a:lvl2pPr marL="742950" indent="-285750" algn="l" defTabSz="914400" rtl="0" eaLnBrk="1" latinLnBrk="0" hangingPunct="1">
              <a:spcBef>
                <a:spcPct val="20000"/>
              </a:spcBef>
              <a:buClr>
                <a:srgbClr val="58748F"/>
              </a:buClr>
              <a:buFont typeface="Wingdings" panose="05000000000000000000" pitchFamily="2" charset="2"/>
              <a:buChar char="§"/>
              <a:defRPr sz="28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spcBef>
                <a:spcPct val="20000"/>
              </a:spcBef>
              <a:buClr>
                <a:srgbClr val="58748F"/>
              </a:buClr>
              <a:buFont typeface="Wingdings" panose="05000000000000000000" pitchFamily="2" charset="2"/>
              <a:buChar char="§"/>
              <a:defRPr sz="24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spcBef>
                <a:spcPct val="20000"/>
              </a:spcBef>
              <a:buClr>
                <a:srgbClr val="58748F"/>
              </a:buClr>
              <a:buFont typeface="Wingdings" panose="05000000000000000000" pitchFamily="2" charset="2"/>
              <a:buChar char="§"/>
              <a:defRPr sz="20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spcBef>
                <a:spcPct val="20000"/>
              </a:spcBef>
              <a:buClr>
                <a:srgbClr val="58748F"/>
              </a:buClr>
              <a:buFont typeface="Wingdings" panose="05000000000000000000" pitchFamily="2" charset="2"/>
              <a:buChar char="§"/>
              <a:defRPr sz="20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de-DE" sz="1000" dirty="0"/>
              <a:t>W</a:t>
            </a:r>
            <a:r>
              <a:rPr lang="en-US" sz="1000" dirty="0" err="1"/>
              <a:t>ithin</a:t>
            </a:r>
            <a:r>
              <a:rPr lang="en-US" sz="1000" dirty="0"/>
              <a:t> the Framework of the Horizon 2020-funded Project </a:t>
            </a:r>
          </a:p>
          <a:p>
            <a:pPr algn="l"/>
            <a:r>
              <a:rPr lang="en-US" sz="1000" i="1" dirty="0"/>
              <a:t>Gender Equality in Engineering through Communication and Commitment (GEECCO)</a:t>
            </a:r>
          </a:p>
          <a:p>
            <a:pPr algn="l"/>
            <a:r>
              <a:rPr lang="en-US" sz="1000" b="1" dirty="0"/>
              <a:t>Grant Agreement Number 741128</a:t>
            </a:r>
          </a:p>
          <a:p>
            <a:pPr algn="l"/>
            <a:r>
              <a:rPr lang="en-US" sz="1000" dirty="0"/>
              <a:t>funded by </a:t>
            </a:r>
          </a:p>
          <a:p>
            <a:pPr algn="l"/>
            <a:r>
              <a:rPr lang="en-US" sz="1000" dirty="0"/>
              <a:t>the European Commission</a:t>
            </a:r>
          </a:p>
        </p:txBody>
      </p:sp>
      <p:pic>
        <p:nvPicPr>
          <p:cNvPr id="4" name="Grafik 3">
            <a:extLst>
              <a:ext uri="{FF2B5EF4-FFF2-40B4-BE49-F238E27FC236}">
                <a16:creationId xmlns:a16="http://schemas.microsoft.com/office/drawing/2014/main" id="{6D906446-98C2-482A-82CC-C823718DE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571498"/>
            <a:ext cx="1944216" cy="1311951"/>
          </a:xfrm>
          <a:prstGeom prst="rect">
            <a:avLst/>
          </a:prstGeom>
        </p:spPr>
      </p:pic>
    </p:spTree>
    <p:extLst>
      <p:ext uri="{BB962C8B-B14F-4D97-AF65-F5344CB8AC3E}">
        <p14:creationId xmlns:p14="http://schemas.microsoft.com/office/powerpoint/2010/main" val="70762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03509-70C7-4C96-9A2C-487C518E5103}"/>
              </a:ext>
            </a:extLst>
          </p:cNvPr>
          <p:cNvSpPr>
            <a:spLocks noGrp="1"/>
          </p:cNvSpPr>
          <p:nvPr>
            <p:ph type="title"/>
          </p:nvPr>
        </p:nvSpPr>
        <p:spPr/>
        <p:txBody>
          <a:bodyPr/>
          <a:lstStyle/>
          <a:p>
            <a:r>
              <a:rPr lang="de-DE" sz="3000" dirty="0"/>
              <a:t>Content</a:t>
            </a:r>
            <a:endParaRPr lang="en-US" sz="3000" dirty="0"/>
          </a:p>
        </p:txBody>
      </p:sp>
      <p:sp>
        <p:nvSpPr>
          <p:cNvPr id="3" name="Inhaltsplatzhalter 2">
            <a:extLst>
              <a:ext uri="{FF2B5EF4-FFF2-40B4-BE49-F238E27FC236}">
                <a16:creationId xmlns:a16="http://schemas.microsoft.com/office/drawing/2014/main" id="{EE590B83-790A-4E22-87E9-D81A9330E5EA}"/>
              </a:ext>
            </a:extLst>
          </p:cNvPr>
          <p:cNvSpPr>
            <a:spLocks noGrp="1"/>
          </p:cNvSpPr>
          <p:nvPr>
            <p:ph idx="1"/>
          </p:nvPr>
        </p:nvSpPr>
        <p:spPr/>
        <p:txBody>
          <a:bodyPr>
            <a:normAutofit/>
          </a:bodyPr>
          <a:lstStyle/>
          <a:p>
            <a:pPr>
              <a:spcAft>
                <a:spcPts val="1200"/>
              </a:spcAft>
            </a:pPr>
            <a:r>
              <a:rPr lang="de-DE" sz="2200" dirty="0"/>
              <a:t>GEECCO Data Monitoring Tool – </a:t>
            </a:r>
            <a:r>
              <a:rPr lang="de-DE" sz="2200" dirty="0" err="1"/>
              <a:t>Aim</a:t>
            </a:r>
            <a:r>
              <a:rPr lang="de-DE" sz="2200" dirty="0"/>
              <a:t> </a:t>
            </a:r>
            <a:r>
              <a:rPr lang="de-DE" sz="1200" dirty="0">
                <a:hlinkClick r:id="rId2" action="ppaction://hlinksldjump"/>
              </a:rPr>
              <a:t>(</a:t>
            </a:r>
            <a:r>
              <a:rPr lang="de-DE" sz="1200" dirty="0" err="1">
                <a:hlinkClick r:id="rId2" action="ppaction://hlinksldjump"/>
              </a:rPr>
              <a:t>slide</a:t>
            </a:r>
            <a:r>
              <a:rPr lang="de-DE" sz="1200" dirty="0">
                <a:hlinkClick r:id="rId2" action="ppaction://hlinksldjump"/>
              </a:rPr>
              <a:t> 3)</a:t>
            </a:r>
            <a:endParaRPr lang="de-DE" sz="1200" dirty="0"/>
          </a:p>
          <a:p>
            <a:pPr>
              <a:spcAft>
                <a:spcPts val="1200"/>
              </a:spcAft>
            </a:pPr>
            <a:r>
              <a:rPr lang="de-DE" sz="2200" dirty="0"/>
              <a:t>Target Groups &amp; Learning </a:t>
            </a:r>
            <a:r>
              <a:rPr lang="de-DE" sz="2200" dirty="0" err="1"/>
              <a:t>Objectives</a:t>
            </a:r>
            <a:r>
              <a:rPr lang="de-DE" sz="2200" dirty="0"/>
              <a:t> </a:t>
            </a:r>
            <a:r>
              <a:rPr lang="de-DE" sz="1200" dirty="0">
                <a:hlinkClick r:id="rId3" action="ppaction://hlinksldjump"/>
              </a:rPr>
              <a:t>(</a:t>
            </a:r>
            <a:r>
              <a:rPr lang="de-DE" sz="1200" dirty="0" err="1">
                <a:hlinkClick r:id="rId3" action="ppaction://hlinksldjump"/>
              </a:rPr>
              <a:t>slide</a:t>
            </a:r>
            <a:r>
              <a:rPr lang="de-DE" sz="1200" dirty="0">
                <a:hlinkClick r:id="rId3" action="ppaction://hlinksldjump"/>
              </a:rPr>
              <a:t> 4)</a:t>
            </a:r>
            <a:endParaRPr lang="de-DE" sz="1200" dirty="0"/>
          </a:p>
          <a:p>
            <a:pPr>
              <a:spcAft>
                <a:spcPts val="1200"/>
              </a:spcAft>
            </a:pPr>
            <a:r>
              <a:rPr lang="de-DE" sz="2200" dirty="0" err="1"/>
              <a:t>Preconditions</a:t>
            </a:r>
            <a:r>
              <a:rPr lang="de-DE" sz="2200" dirty="0"/>
              <a:t> </a:t>
            </a:r>
            <a:r>
              <a:rPr lang="de-DE" sz="2200" dirty="0" err="1"/>
              <a:t>for</a:t>
            </a:r>
            <a:r>
              <a:rPr lang="de-DE" sz="2200" dirty="0"/>
              <a:t> optimal </a:t>
            </a:r>
            <a:r>
              <a:rPr lang="de-DE" sz="2200" dirty="0" err="1"/>
              <a:t>use</a:t>
            </a:r>
            <a:r>
              <a:rPr lang="de-DE" sz="2200" dirty="0"/>
              <a:t> </a:t>
            </a:r>
            <a:r>
              <a:rPr lang="de-DE" sz="2200" dirty="0" err="1"/>
              <a:t>of</a:t>
            </a:r>
            <a:r>
              <a:rPr lang="de-DE" sz="2200" dirty="0"/>
              <a:t> </a:t>
            </a:r>
            <a:r>
              <a:rPr lang="de-DE" sz="2200" dirty="0" err="1"/>
              <a:t>the</a:t>
            </a:r>
            <a:r>
              <a:rPr lang="de-DE" sz="2200" dirty="0"/>
              <a:t> GEECCO Data Monitoring Tool  </a:t>
            </a:r>
            <a:r>
              <a:rPr lang="de-DE" sz="1200" dirty="0">
                <a:hlinkClick r:id="rId4" action="ppaction://hlinksldjump"/>
              </a:rPr>
              <a:t>(</a:t>
            </a:r>
            <a:r>
              <a:rPr lang="de-DE" sz="1200" dirty="0" err="1">
                <a:hlinkClick r:id="rId4" action="ppaction://hlinksldjump"/>
              </a:rPr>
              <a:t>slides</a:t>
            </a:r>
            <a:r>
              <a:rPr lang="de-DE" sz="1200" dirty="0">
                <a:hlinkClick r:id="rId4" action="ppaction://hlinksldjump"/>
              </a:rPr>
              <a:t>: 5-6)</a:t>
            </a:r>
            <a:endParaRPr lang="de-DE" sz="1200" dirty="0"/>
          </a:p>
          <a:p>
            <a:pPr>
              <a:spcAft>
                <a:spcPts val="1200"/>
              </a:spcAft>
            </a:pPr>
            <a:r>
              <a:rPr lang="de-DE" sz="2200" dirty="0" err="1"/>
              <a:t>Step-by-Step</a:t>
            </a:r>
            <a:r>
              <a:rPr lang="de-DE" sz="2200" dirty="0"/>
              <a:t> Guide </a:t>
            </a:r>
            <a:r>
              <a:rPr lang="de-DE" sz="1200" dirty="0">
                <a:hlinkClick r:id="rId5" action="ppaction://hlinksldjump"/>
              </a:rPr>
              <a:t>(</a:t>
            </a:r>
            <a:r>
              <a:rPr lang="de-DE" sz="1200" dirty="0" err="1">
                <a:hlinkClick r:id="rId5" action="ppaction://hlinksldjump"/>
              </a:rPr>
              <a:t>slides</a:t>
            </a:r>
            <a:r>
              <a:rPr lang="de-DE" sz="1200" dirty="0">
                <a:hlinkClick r:id="rId5" action="ppaction://hlinksldjump"/>
              </a:rPr>
              <a:t> 7-15)</a:t>
            </a:r>
            <a:endParaRPr lang="de-DE" sz="1200" dirty="0"/>
          </a:p>
          <a:p>
            <a:pPr>
              <a:spcAft>
                <a:spcPts val="1200"/>
              </a:spcAft>
            </a:pPr>
            <a:r>
              <a:rPr lang="de-DE" sz="2200" dirty="0" err="1"/>
              <a:t>Overview</a:t>
            </a:r>
            <a:r>
              <a:rPr lang="de-DE" sz="2200" dirty="0"/>
              <a:t>: </a:t>
            </a:r>
            <a:r>
              <a:rPr lang="de-DE" sz="2200" dirty="0" err="1"/>
              <a:t>Important</a:t>
            </a:r>
            <a:r>
              <a:rPr lang="de-DE" sz="2200" dirty="0"/>
              <a:t> </a:t>
            </a:r>
            <a:r>
              <a:rPr lang="de-DE" sz="2200" dirty="0" err="1"/>
              <a:t>indicators</a:t>
            </a:r>
            <a:r>
              <a:rPr lang="de-DE" sz="2200" dirty="0"/>
              <a:t> </a:t>
            </a:r>
            <a:r>
              <a:rPr lang="de-DE" sz="2200" dirty="0" err="1"/>
              <a:t>for</a:t>
            </a:r>
            <a:r>
              <a:rPr lang="de-DE" sz="2200" dirty="0"/>
              <a:t> gender </a:t>
            </a:r>
            <a:r>
              <a:rPr lang="de-DE" sz="2200" dirty="0" err="1"/>
              <a:t>analysis</a:t>
            </a:r>
            <a:r>
              <a:rPr lang="de-DE" sz="2200" dirty="0"/>
              <a:t> </a:t>
            </a:r>
            <a:r>
              <a:rPr lang="de-DE" sz="1200" dirty="0">
                <a:hlinkClick r:id="rId6" action="ppaction://hlinksldjump"/>
              </a:rPr>
              <a:t>(</a:t>
            </a:r>
            <a:r>
              <a:rPr lang="de-DE" sz="1200" dirty="0" err="1">
                <a:hlinkClick r:id="rId6" action="ppaction://hlinksldjump"/>
              </a:rPr>
              <a:t>slide</a:t>
            </a:r>
            <a:r>
              <a:rPr lang="de-DE" sz="1200" dirty="0">
                <a:hlinkClick r:id="rId6" action="ppaction://hlinksldjump"/>
              </a:rPr>
              <a:t> 16)</a:t>
            </a:r>
            <a:endParaRPr lang="de-DE" sz="1200" dirty="0"/>
          </a:p>
          <a:p>
            <a:pPr>
              <a:spcAft>
                <a:spcPts val="1200"/>
              </a:spcAft>
            </a:pPr>
            <a:r>
              <a:rPr lang="en-US" sz="2200" dirty="0"/>
              <a:t>Background Information – Tutorial Development </a:t>
            </a:r>
            <a:r>
              <a:rPr lang="de-DE" sz="1200" dirty="0">
                <a:hlinkClick r:id="rId7" action="ppaction://hlinksldjump"/>
              </a:rPr>
              <a:t>(</a:t>
            </a:r>
            <a:r>
              <a:rPr lang="de-DE" sz="1200" dirty="0" err="1">
                <a:hlinkClick r:id="rId7" action="ppaction://hlinksldjump"/>
              </a:rPr>
              <a:t>slide</a:t>
            </a:r>
            <a:r>
              <a:rPr lang="de-DE" sz="1200" dirty="0">
                <a:hlinkClick r:id="rId7" action="ppaction://hlinksldjump"/>
              </a:rPr>
              <a:t> 17)</a:t>
            </a:r>
            <a:endParaRPr lang="de-DE" sz="1200" dirty="0"/>
          </a:p>
        </p:txBody>
      </p:sp>
      <p:sp>
        <p:nvSpPr>
          <p:cNvPr id="4" name="Foliennummernplatzhalter 3">
            <a:extLst>
              <a:ext uri="{FF2B5EF4-FFF2-40B4-BE49-F238E27FC236}">
                <a16:creationId xmlns:a16="http://schemas.microsoft.com/office/drawing/2014/main" id="{21D2C6AE-18F6-41E3-80C2-AAD23F166124}"/>
              </a:ext>
            </a:extLst>
          </p:cNvPr>
          <p:cNvSpPr>
            <a:spLocks noGrp="1"/>
          </p:cNvSpPr>
          <p:nvPr>
            <p:ph type="sldNum" sz="quarter" idx="12"/>
          </p:nvPr>
        </p:nvSpPr>
        <p:spPr/>
        <p:txBody>
          <a:bodyPr/>
          <a:lstStyle/>
          <a:p>
            <a:fld id="{506DEF79-D5F3-42ED-9335-D73AD216BB54}" type="slidenum">
              <a:rPr lang="de-DE" smtClean="0"/>
              <a:pPr/>
              <a:t>2</a:t>
            </a:fld>
            <a:endParaRPr lang="de-DE" dirty="0"/>
          </a:p>
        </p:txBody>
      </p:sp>
      <p:pic>
        <p:nvPicPr>
          <p:cNvPr id="5" name="Grafik 4" descr="Ein Bild, das Text enthält.&#10;&#10;Automatisch generierte Beschreibung">
            <a:extLst>
              <a:ext uri="{FF2B5EF4-FFF2-40B4-BE49-F238E27FC236}">
                <a16:creationId xmlns:a16="http://schemas.microsoft.com/office/drawing/2014/main" id="{E64BF3DF-D0C9-4F3B-8EAF-45A2EA7D6A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Tree>
    <p:extLst>
      <p:ext uri="{BB962C8B-B14F-4D97-AF65-F5344CB8AC3E}">
        <p14:creationId xmlns:p14="http://schemas.microsoft.com/office/powerpoint/2010/main" val="402808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3" y="908050"/>
            <a:ext cx="8352283" cy="509588"/>
          </a:xfrm>
        </p:spPr>
        <p:txBody>
          <a:bodyPr/>
          <a:lstStyle/>
          <a:p>
            <a:r>
              <a:rPr lang="de-DE" sz="3000" dirty="0"/>
              <a:t>GEECCO Data Monitoring Tool - </a:t>
            </a:r>
            <a:r>
              <a:rPr lang="de-DE" sz="3000" dirty="0" err="1"/>
              <a:t>Aim</a:t>
            </a:r>
            <a:endParaRPr lang="de-DE" sz="3000" dirty="0"/>
          </a:p>
        </p:txBody>
      </p:sp>
      <p:sp>
        <p:nvSpPr>
          <p:cNvPr id="3" name="Inhaltsplatzhalter 2"/>
          <p:cNvSpPr>
            <a:spLocks noGrp="1"/>
          </p:cNvSpPr>
          <p:nvPr>
            <p:ph idx="1"/>
          </p:nvPr>
        </p:nvSpPr>
        <p:spPr/>
        <p:txBody>
          <a:bodyPr>
            <a:normAutofit/>
          </a:bodyPr>
          <a:lstStyle/>
          <a:p>
            <a:pPr>
              <a:spcAft>
                <a:spcPts val="1200"/>
              </a:spcAft>
            </a:pPr>
            <a:r>
              <a:rPr lang="en-US" sz="2000" dirty="0"/>
              <a:t>To serve as resource for collecting sex-disaggregated data and monitoring quantitative gender equality indicators at research performing </a:t>
            </a:r>
            <a:r>
              <a:rPr lang="en-US" sz="2000" dirty="0" err="1"/>
              <a:t>organisations</a:t>
            </a:r>
            <a:r>
              <a:rPr lang="en-US" sz="2000" dirty="0"/>
              <a:t> (RPOs)</a:t>
            </a:r>
          </a:p>
          <a:p>
            <a:pPr>
              <a:spcAft>
                <a:spcPts val="1200"/>
              </a:spcAft>
            </a:pPr>
            <a:r>
              <a:rPr lang="en-US" sz="2000" dirty="0"/>
              <a:t>To generate process data for monitoring the progress towards set gender equality targets </a:t>
            </a:r>
          </a:p>
          <a:p>
            <a:pPr>
              <a:spcAft>
                <a:spcPts val="1200"/>
              </a:spcAft>
            </a:pPr>
            <a:r>
              <a:rPr lang="en-US" sz="2000" dirty="0"/>
              <a:t>To provide various indicators showing progress towards gender equality targets in three thematic areas: </a:t>
            </a:r>
          </a:p>
          <a:p>
            <a:pPr lvl="1">
              <a:spcAft>
                <a:spcPts val="1200"/>
              </a:spcAft>
            </a:pPr>
            <a:r>
              <a:rPr lang="en-US" sz="1800" dirty="0"/>
              <a:t>Decision-making processes and bodies,</a:t>
            </a:r>
          </a:p>
          <a:p>
            <a:pPr lvl="1">
              <a:spcAft>
                <a:spcPts val="1200"/>
              </a:spcAft>
            </a:pPr>
            <a:r>
              <a:rPr lang="en-US" sz="1800" dirty="0"/>
              <a:t>Recruitment and career development of female researchers and staff members, </a:t>
            </a:r>
          </a:p>
          <a:p>
            <a:pPr lvl="1">
              <a:spcAft>
                <a:spcPts val="1200"/>
              </a:spcAft>
            </a:pPr>
            <a:r>
              <a:rPr lang="en-US" sz="1800" dirty="0"/>
              <a:t>Gender dimension in research and teaching</a:t>
            </a:r>
          </a:p>
        </p:txBody>
      </p:sp>
      <p:sp>
        <p:nvSpPr>
          <p:cNvPr id="4" name="Foliennummernplatzhalter 3"/>
          <p:cNvSpPr>
            <a:spLocks noGrp="1"/>
          </p:cNvSpPr>
          <p:nvPr>
            <p:ph type="sldNum" sz="quarter" idx="12"/>
          </p:nvPr>
        </p:nvSpPr>
        <p:spPr/>
        <p:txBody>
          <a:bodyPr/>
          <a:lstStyle/>
          <a:p>
            <a:fld id="{506DEF79-D5F3-42ED-9335-D73AD216BB54}" type="slidenum">
              <a:rPr lang="de-DE" smtClean="0"/>
              <a:t>3</a:t>
            </a:fld>
            <a:endParaRPr lang="de-DE" dirty="0"/>
          </a:p>
        </p:txBody>
      </p:sp>
      <p:pic>
        <p:nvPicPr>
          <p:cNvPr id="5" name="Grafik 4" descr="Ein Bild, das Text enthält.&#10;&#10;Automatisch generierte Beschreibung">
            <a:extLst>
              <a:ext uri="{FF2B5EF4-FFF2-40B4-BE49-F238E27FC236}">
                <a16:creationId xmlns:a16="http://schemas.microsoft.com/office/drawing/2014/main" id="{2223F5A6-E7F6-4F13-82B8-6CA8603C6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Tree>
    <p:extLst>
      <p:ext uri="{BB962C8B-B14F-4D97-AF65-F5344CB8AC3E}">
        <p14:creationId xmlns:p14="http://schemas.microsoft.com/office/powerpoint/2010/main" val="610242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8B8D0-3350-4963-B48A-CAD047091114}"/>
              </a:ext>
            </a:extLst>
          </p:cNvPr>
          <p:cNvSpPr>
            <a:spLocks noGrp="1"/>
          </p:cNvSpPr>
          <p:nvPr>
            <p:ph type="title"/>
          </p:nvPr>
        </p:nvSpPr>
        <p:spPr/>
        <p:txBody>
          <a:bodyPr/>
          <a:lstStyle/>
          <a:p>
            <a:r>
              <a:rPr lang="de-DE" sz="3000" dirty="0"/>
              <a:t>Target Groups &amp; Learning </a:t>
            </a:r>
            <a:r>
              <a:rPr lang="de-DE" sz="3000" dirty="0" err="1"/>
              <a:t>Objectives</a:t>
            </a:r>
            <a:endParaRPr lang="en-US" sz="3000" dirty="0"/>
          </a:p>
        </p:txBody>
      </p:sp>
      <p:sp>
        <p:nvSpPr>
          <p:cNvPr id="3" name="Inhaltsplatzhalter 2">
            <a:extLst>
              <a:ext uri="{FF2B5EF4-FFF2-40B4-BE49-F238E27FC236}">
                <a16:creationId xmlns:a16="http://schemas.microsoft.com/office/drawing/2014/main" id="{52C85BD8-9B34-46AC-8C17-D19BD75F49FC}"/>
              </a:ext>
            </a:extLst>
          </p:cNvPr>
          <p:cNvSpPr>
            <a:spLocks noGrp="1"/>
          </p:cNvSpPr>
          <p:nvPr>
            <p:ph idx="1"/>
          </p:nvPr>
        </p:nvSpPr>
        <p:spPr/>
        <p:txBody>
          <a:bodyPr>
            <a:normAutofit/>
          </a:bodyPr>
          <a:lstStyle/>
          <a:p>
            <a:pPr marL="0" lvl="0" indent="0">
              <a:spcAft>
                <a:spcPts val="1200"/>
              </a:spcAft>
              <a:buNone/>
            </a:pPr>
            <a:r>
              <a:rPr lang="en-US" sz="2200" dirty="0">
                <a:solidFill>
                  <a:schemeClr val="tx2"/>
                </a:solidFill>
              </a:rPr>
              <a:t>Target Groups</a:t>
            </a:r>
          </a:p>
          <a:p>
            <a:pPr lvl="0">
              <a:spcAft>
                <a:spcPts val="1200"/>
              </a:spcAft>
            </a:pPr>
            <a:r>
              <a:rPr lang="en-US" sz="2000" dirty="0"/>
              <a:t>Gender equality officers in research performing organizations (RPOs)</a:t>
            </a:r>
          </a:p>
          <a:p>
            <a:pPr lvl="0">
              <a:spcAft>
                <a:spcPts val="1200"/>
              </a:spcAft>
            </a:pPr>
            <a:r>
              <a:rPr lang="en-US" sz="2000" dirty="0"/>
              <a:t>Gender Equality Activists, GEP Implementers, Change Agents </a:t>
            </a:r>
          </a:p>
          <a:p>
            <a:endParaRPr lang="en-US" dirty="0"/>
          </a:p>
        </p:txBody>
      </p:sp>
      <p:sp>
        <p:nvSpPr>
          <p:cNvPr id="5" name="Inhaltsplatzhalter 4">
            <a:extLst>
              <a:ext uri="{FF2B5EF4-FFF2-40B4-BE49-F238E27FC236}">
                <a16:creationId xmlns:a16="http://schemas.microsoft.com/office/drawing/2014/main" id="{9282EC65-F6F1-4367-8053-762540FF756B}"/>
              </a:ext>
            </a:extLst>
          </p:cNvPr>
          <p:cNvSpPr>
            <a:spLocks noGrp="1"/>
          </p:cNvSpPr>
          <p:nvPr>
            <p:ph idx="13"/>
          </p:nvPr>
        </p:nvSpPr>
        <p:spPr/>
        <p:txBody>
          <a:bodyPr>
            <a:normAutofit/>
          </a:bodyPr>
          <a:lstStyle/>
          <a:p>
            <a:pPr marL="0" lvl="0" indent="0">
              <a:spcAft>
                <a:spcPts val="1200"/>
              </a:spcAft>
              <a:buNone/>
            </a:pPr>
            <a:r>
              <a:rPr lang="en-US" sz="2200" dirty="0">
                <a:solidFill>
                  <a:schemeClr val="tx2"/>
                </a:solidFill>
              </a:rPr>
              <a:t>Learning Objectives</a:t>
            </a:r>
          </a:p>
          <a:p>
            <a:pPr lvl="0">
              <a:spcAft>
                <a:spcPts val="1200"/>
              </a:spcAft>
            </a:pPr>
            <a:r>
              <a:rPr lang="en-US" sz="2000" dirty="0"/>
              <a:t>Acquiring knowledge on important indicators for gender analysis in RPOs</a:t>
            </a:r>
          </a:p>
          <a:p>
            <a:pPr lvl="0"/>
            <a:r>
              <a:rPr lang="en-US" sz="2000" dirty="0"/>
              <a:t>Acquiring knowledge on monitoring sex-disaggregated data  in RPOs</a:t>
            </a:r>
          </a:p>
        </p:txBody>
      </p:sp>
      <p:sp>
        <p:nvSpPr>
          <p:cNvPr id="4" name="Foliennummernplatzhalter 3">
            <a:extLst>
              <a:ext uri="{FF2B5EF4-FFF2-40B4-BE49-F238E27FC236}">
                <a16:creationId xmlns:a16="http://schemas.microsoft.com/office/drawing/2014/main" id="{431960B0-E193-40AB-8F75-27AC87BA50D4}"/>
              </a:ext>
            </a:extLst>
          </p:cNvPr>
          <p:cNvSpPr>
            <a:spLocks noGrp="1"/>
          </p:cNvSpPr>
          <p:nvPr>
            <p:ph type="sldNum" sz="quarter" idx="12"/>
          </p:nvPr>
        </p:nvSpPr>
        <p:spPr/>
        <p:txBody>
          <a:bodyPr/>
          <a:lstStyle/>
          <a:p>
            <a:fld id="{506DEF79-D5F3-42ED-9335-D73AD216BB54}" type="slidenum">
              <a:rPr lang="de-DE" smtClean="0"/>
              <a:pPr/>
              <a:t>4</a:t>
            </a:fld>
            <a:endParaRPr lang="de-DE" dirty="0"/>
          </a:p>
        </p:txBody>
      </p:sp>
      <p:pic>
        <p:nvPicPr>
          <p:cNvPr id="6" name="Grafik 5" descr="Ein Bild, das Text enthält.&#10;&#10;Automatisch generierte Beschreibung">
            <a:extLst>
              <a:ext uri="{FF2B5EF4-FFF2-40B4-BE49-F238E27FC236}">
                <a16:creationId xmlns:a16="http://schemas.microsoft.com/office/drawing/2014/main" id="{8893E3EA-621C-4E97-B74C-82FDE52A73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Tree>
    <p:extLst>
      <p:ext uri="{BB962C8B-B14F-4D97-AF65-F5344CB8AC3E}">
        <p14:creationId xmlns:p14="http://schemas.microsoft.com/office/powerpoint/2010/main" val="3338643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04DCEB-8D80-4F20-AE4C-FBFFEA383531}"/>
              </a:ext>
            </a:extLst>
          </p:cNvPr>
          <p:cNvSpPr>
            <a:spLocks noGrp="1"/>
          </p:cNvSpPr>
          <p:nvPr>
            <p:ph type="title"/>
          </p:nvPr>
        </p:nvSpPr>
        <p:spPr/>
        <p:txBody>
          <a:bodyPr/>
          <a:lstStyle/>
          <a:p>
            <a:r>
              <a:rPr lang="de-DE" sz="3000" dirty="0" err="1"/>
              <a:t>Preconditions</a:t>
            </a:r>
            <a:r>
              <a:rPr lang="de-DE" sz="3000" dirty="0"/>
              <a:t> </a:t>
            </a:r>
            <a:r>
              <a:rPr lang="de-DE" sz="3000" dirty="0" err="1"/>
              <a:t>for</a:t>
            </a:r>
            <a:r>
              <a:rPr lang="de-DE" sz="3000" dirty="0"/>
              <a:t> Optimal Use I</a:t>
            </a:r>
            <a:endParaRPr lang="en-US" sz="3000" dirty="0"/>
          </a:p>
        </p:txBody>
      </p:sp>
      <p:sp>
        <p:nvSpPr>
          <p:cNvPr id="3" name="Inhaltsplatzhalter 2">
            <a:extLst>
              <a:ext uri="{FF2B5EF4-FFF2-40B4-BE49-F238E27FC236}">
                <a16:creationId xmlns:a16="http://schemas.microsoft.com/office/drawing/2014/main" id="{5DFEDA07-C001-4DE6-9A10-1D7511D4112A}"/>
              </a:ext>
            </a:extLst>
          </p:cNvPr>
          <p:cNvSpPr>
            <a:spLocks noGrp="1"/>
          </p:cNvSpPr>
          <p:nvPr>
            <p:ph idx="1"/>
          </p:nvPr>
        </p:nvSpPr>
        <p:spPr/>
        <p:txBody>
          <a:bodyPr>
            <a:normAutofit fontScale="92500" lnSpcReduction="10000"/>
          </a:bodyPr>
          <a:lstStyle/>
          <a:p>
            <a:pPr marL="514350" indent="-514350">
              <a:spcAft>
                <a:spcPts val="1200"/>
              </a:spcAft>
              <a:buFont typeface="+mj-lt"/>
              <a:buAutoNum type="arabicPeriod"/>
            </a:pPr>
            <a:r>
              <a:rPr lang="en-US" sz="2200" dirty="0"/>
              <a:t>Get an overview of the gender equality objectives and existing gender equality measures of your RPO.</a:t>
            </a:r>
          </a:p>
          <a:p>
            <a:pPr marL="514350" indent="-514350">
              <a:spcAft>
                <a:spcPts val="1200"/>
              </a:spcAft>
              <a:buFont typeface="+mj-lt"/>
              <a:buAutoNum type="arabicPeriod"/>
            </a:pPr>
            <a:r>
              <a:rPr lang="en-US" sz="2200" dirty="0"/>
              <a:t>Decide which sex-disaggregated process data you need to monitor the progress towards the set gender equality targets of your RPO.</a:t>
            </a:r>
          </a:p>
          <a:p>
            <a:pPr marL="514350" indent="-514350">
              <a:spcAft>
                <a:spcPts val="1200"/>
              </a:spcAft>
              <a:buFont typeface="+mj-lt"/>
              <a:buAutoNum type="arabicPeriod"/>
            </a:pPr>
            <a:r>
              <a:rPr lang="en-US" sz="2200" dirty="0"/>
              <a:t>The GEECCO Data Monitoring Tool provides indicators for the 3 thematic areas: decision-making bodies, recruitment and career development, gender dimension in research and teaching.</a:t>
            </a:r>
          </a:p>
          <a:p>
            <a:pPr marL="914400" lvl="1" indent="-514350">
              <a:spcAft>
                <a:spcPts val="1200"/>
              </a:spcAft>
              <a:buFont typeface="+mj-lt"/>
              <a:buAutoNum type="alphaLcParenR"/>
            </a:pPr>
            <a:r>
              <a:rPr lang="en-US" sz="1900" dirty="0"/>
              <a:t>You can use the complete set of sex-disaggregated indicators monitoring the progress towards gender equality in all three thematic areas at your RPO.</a:t>
            </a:r>
          </a:p>
          <a:p>
            <a:pPr marL="914400" lvl="1" indent="-514350">
              <a:spcAft>
                <a:spcPts val="1200"/>
              </a:spcAft>
              <a:buFont typeface="+mj-lt"/>
              <a:buAutoNum type="alphaLcParenR"/>
            </a:pPr>
            <a:r>
              <a:rPr lang="en-US" sz="1900" dirty="0"/>
              <a:t>You can also only use some of the sex-disaggregated indicators if your RPO aims to achieve gender equality objectives in one or two of the three thematic areas or if some data is not available, i.e., you can pick to monitor the indicators on which you want to follow up upon.</a:t>
            </a:r>
          </a:p>
          <a:p>
            <a:pPr marL="514350" indent="-514350">
              <a:buFont typeface="+mj-lt"/>
              <a:buAutoNum type="arabicPeriod"/>
            </a:pPr>
            <a:endParaRPr lang="en-US" sz="2400" dirty="0"/>
          </a:p>
        </p:txBody>
      </p:sp>
      <p:sp>
        <p:nvSpPr>
          <p:cNvPr id="4" name="Foliennummernplatzhalter 3">
            <a:extLst>
              <a:ext uri="{FF2B5EF4-FFF2-40B4-BE49-F238E27FC236}">
                <a16:creationId xmlns:a16="http://schemas.microsoft.com/office/drawing/2014/main" id="{21500629-4AD4-4220-A5F3-E37D267B3632}"/>
              </a:ext>
            </a:extLst>
          </p:cNvPr>
          <p:cNvSpPr>
            <a:spLocks noGrp="1"/>
          </p:cNvSpPr>
          <p:nvPr>
            <p:ph type="sldNum" sz="quarter" idx="12"/>
          </p:nvPr>
        </p:nvSpPr>
        <p:spPr/>
        <p:txBody>
          <a:bodyPr/>
          <a:lstStyle/>
          <a:p>
            <a:fld id="{506DEF79-D5F3-42ED-9335-D73AD216BB54}" type="slidenum">
              <a:rPr lang="de-DE" smtClean="0"/>
              <a:pPr/>
              <a:t>5</a:t>
            </a:fld>
            <a:endParaRPr lang="de-DE" dirty="0"/>
          </a:p>
        </p:txBody>
      </p:sp>
      <p:pic>
        <p:nvPicPr>
          <p:cNvPr id="5" name="Grafik 4" descr="Ein Bild, das Text enthält.&#10;&#10;Automatisch generierte Beschreibung">
            <a:extLst>
              <a:ext uri="{FF2B5EF4-FFF2-40B4-BE49-F238E27FC236}">
                <a16:creationId xmlns:a16="http://schemas.microsoft.com/office/drawing/2014/main" id="{42D821AD-1664-4AAD-BD7F-3C085ACCD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Tree>
    <p:extLst>
      <p:ext uri="{BB962C8B-B14F-4D97-AF65-F5344CB8AC3E}">
        <p14:creationId xmlns:p14="http://schemas.microsoft.com/office/powerpoint/2010/main" val="34980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04DCEB-8D80-4F20-AE4C-FBFFEA383531}"/>
              </a:ext>
            </a:extLst>
          </p:cNvPr>
          <p:cNvSpPr>
            <a:spLocks noGrp="1"/>
          </p:cNvSpPr>
          <p:nvPr>
            <p:ph type="title"/>
          </p:nvPr>
        </p:nvSpPr>
        <p:spPr/>
        <p:txBody>
          <a:bodyPr/>
          <a:lstStyle/>
          <a:p>
            <a:r>
              <a:rPr lang="de-DE" sz="3000" dirty="0" err="1"/>
              <a:t>Preconditions</a:t>
            </a:r>
            <a:r>
              <a:rPr lang="de-DE" sz="3000" dirty="0"/>
              <a:t> </a:t>
            </a:r>
            <a:r>
              <a:rPr lang="de-DE" sz="3000" dirty="0" err="1"/>
              <a:t>for</a:t>
            </a:r>
            <a:r>
              <a:rPr lang="de-DE" sz="3000" dirty="0"/>
              <a:t> Optimal Use II</a:t>
            </a:r>
            <a:endParaRPr lang="en-US" sz="3000" dirty="0"/>
          </a:p>
        </p:txBody>
      </p:sp>
      <p:sp>
        <p:nvSpPr>
          <p:cNvPr id="3" name="Inhaltsplatzhalter 2">
            <a:extLst>
              <a:ext uri="{FF2B5EF4-FFF2-40B4-BE49-F238E27FC236}">
                <a16:creationId xmlns:a16="http://schemas.microsoft.com/office/drawing/2014/main" id="{5DFEDA07-C001-4DE6-9A10-1D7511D4112A}"/>
              </a:ext>
            </a:extLst>
          </p:cNvPr>
          <p:cNvSpPr>
            <a:spLocks noGrp="1"/>
          </p:cNvSpPr>
          <p:nvPr>
            <p:ph idx="1"/>
          </p:nvPr>
        </p:nvSpPr>
        <p:spPr/>
        <p:txBody>
          <a:bodyPr>
            <a:normAutofit/>
          </a:bodyPr>
          <a:lstStyle/>
          <a:p>
            <a:pPr marL="514350" indent="-514350">
              <a:spcAft>
                <a:spcPts val="1200"/>
              </a:spcAft>
              <a:buFont typeface="+mj-lt"/>
              <a:buAutoNum type="arabicPeriod" startAt="4"/>
            </a:pPr>
            <a:r>
              <a:rPr lang="en-US" sz="2000" dirty="0"/>
              <a:t>Identify types of data and possible sources of information to collect the required sex-disaggregated data at your RPO.</a:t>
            </a:r>
          </a:p>
          <a:p>
            <a:pPr marL="514350" indent="-514350">
              <a:spcAft>
                <a:spcPts val="1200"/>
              </a:spcAft>
              <a:buFont typeface="+mj-lt"/>
              <a:buAutoNum type="arabicPeriod" startAt="4"/>
            </a:pPr>
            <a:r>
              <a:rPr lang="en-US" sz="2000" dirty="0"/>
              <a:t>Get the permission needed from management to collect sex-disaggregated data at your RPO.</a:t>
            </a:r>
          </a:p>
          <a:p>
            <a:pPr marL="514350" indent="-514350">
              <a:spcAft>
                <a:spcPts val="1200"/>
              </a:spcAft>
              <a:buFont typeface="+mj-lt"/>
              <a:buAutoNum type="arabicPeriod" startAt="4"/>
            </a:pPr>
            <a:r>
              <a:rPr lang="en-US" sz="2000" dirty="0"/>
              <a:t>Collect the sex-disaggregated data on the chosen gender equality objectives and relating indicators regularly - at least every two years - at your RPO.</a:t>
            </a:r>
          </a:p>
          <a:p>
            <a:pPr marL="514350" indent="-514350">
              <a:spcAft>
                <a:spcPts val="1200"/>
              </a:spcAft>
              <a:buFont typeface="+mj-lt"/>
              <a:buAutoNum type="arabicPeriod" startAt="4"/>
            </a:pPr>
            <a:r>
              <a:rPr lang="en-US" sz="2000" dirty="0"/>
              <a:t>Use the same cut-off dates over the years for ensuring comparability of the collected data. For example, the year column "2020" refers to data for the year 2020. If December 31, 2020, is the cut-off date for the year 2020, December 31, 2021, should be the cut-off date for the year 2021. </a:t>
            </a:r>
          </a:p>
        </p:txBody>
      </p:sp>
      <p:sp>
        <p:nvSpPr>
          <p:cNvPr id="4" name="Foliennummernplatzhalter 3">
            <a:extLst>
              <a:ext uri="{FF2B5EF4-FFF2-40B4-BE49-F238E27FC236}">
                <a16:creationId xmlns:a16="http://schemas.microsoft.com/office/drawing/2014/main" id="{21500629-4AD4-4220-A5F3-E37D267B3632}"/>
              </a:ext>
            </a:extLst>
          </p:cNvPr>
          <p:cNvSpPr>
            <a:spLocks noGrp="1"/>
          </p:cNvSpPr>
          <p:nvPr>
            <p:ph type="sldNum" sz="quarter" idx="12"/>
          </p:nvPr>
        </p:nvSpPr>
        <p:spPr/>
        <p:txBody>
          <a:bodyPr/>
          <a:lstStyle/>
          <a:p>
            <a:fld id="{506DEF79-D5F3-42ED-9335-D73AD216BB54}" type="slidenum">
              <a:rPr lang="de-DE" smtClean="0"/>
              <a:pPr/>
              <a:t>6</a:t>
            </a:fld>
            <a:endParaRPr lang="de-DE" dirty="0"/>
          </a:p>
        </p:txBody>
      </p:sp>
      <p:pic>
        <p:nvPicPr>
          <p:cNvPr id="5" name="Grafik 4" descr="Ein Bild, das Text enthält.&#10;&#10;Automatisch generierte Beschreibung">
            <a:extLst>
              <a:ext uri="{FF2B5EF4-FFF2-40B4-BE49-F238E27FC236}">
                <a16:creationId xmlns:a16="http://schemas.microsoft.com/office/drawing/2014/main" id="{C3161484-2C65-4C5F-A4E6-68775F99E3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Tree>
    <p:extLst>
      <p:ext uri="{BB962C8B-B14F-4D97-AF65-F5344CB8AC3E}">
        <p14:creationId xmlns:p14="http://schemas.microsoft.com/office/powerpoint/2010/main" val="3262608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3B430-B293-40A7-A4DB-095AB3DEFC54}"/>
              </a:ext>
            </a:extLst>
          </p:cNvPr>
          <p:cNvSpPr>
            <a:spLocks noGrp="1"/>
          </p:cNvSpPr>
          <p:nvPr>
            <p:ph type="title"/>
          </p:nvPr>
        </p:nvSpPr>
        <p:spPr/>
        <p:txBody>
          <a:bodyPr/>
          <a:lstStyle/>
          <a:p>
            <a:r>
              <a:rPr lang="de-DE" sz="3000" dirty="0" err="1"/>
              <a:t>Step-by-Step</a:t>
            </a:r>
            <a:r>
              <a:rPr lang="de-DE" sz="3000" dirty="0"/>
              <a:t> Guide – </a:t>
            </a:r>
            <a:r>
              <a:rPr lang="de-DE" sz="3000" dirty="0" err="1"/>
              <a:t>Step</a:t>
            </a:r>
            <a:r>
              <a:rPr lang="de-DE" sz="3000" dirty="0"/>
              <a:t> I</a:t>
            </a:r>
            <a:endParaRPr lang="en-US" sz="3000" dirty="0"/>
          </a:p>
        </p:txBody>
      </p:sp>
      <p:sp>
        <p:nvSpPr>
          <p:cNvPr id="3" name="Inhaltsplatzhalter 2">
            <a:extLst>
              <a:ext uri="{FF2B5EF4-FFF2-40B4-BE49-F238E27FC236}">
                <a16:creationId xmlns:a16="http://schemas.microsoft.com/office/drawing/2014/main" id="{D20F5135-C882-4FB9-AD7E-DF470C6ECF56}"/>
              </a:ext>
            </a:extLst>
          </p:cNvPr>
          <p:cNvSpPr>
            <a:spLocks noGrp="1"/>
          </p:cNvSpPr>
          <p:nvPr>
            <p:ph idx="1"/>
          </p:nvPr>
        </p:nvSpPr>
        <p:spPr/>
        <p:txBody>
          <a:bodyPr>
            <a:normAutofit/>
          </a:bodyPr>
          <a:lstStyle/>
          <a:p>
            <a:pPr marL="514350" indent="-514350">
              <a:buFont typeface="+mj-lt"/>
              <a:buAutoNum type="arabicPeriod"/>
            </a:pPr>
            <a:r>
              <a:rPr lang="de-DE" sz="2000" dirty="0"/>
              <a:t>Read </a:t>
            </a:r>
            <a:r>
              <a:rPr lang="de-DE" sz="2000" dirty="0" err="1"/>
              <a:t>the</a:t>
            </a:r>
            <a:r>
              <a:rPr lang="de-DE" sz="2000" dirty="0"/>
              <a:t> </a:t>
            </a:r>
            <a:r>
              <a:rPr lang="de-DE" sz="2000" dirty="0" err="1"/>
              <a:t>introduction</a:t>
            </a:r>
            <a:r>
              <a:rPr lang="de-DE" sz="2000" dirty="0"/>
              <a:t> and </a:t>
            </a:r>
            <a:r>
              <a:rPr lang="de-DE" sz="2000" dirty="0" err="1"/>
              <a:t>glossary</a:t>
            </a:r>
            <a:r>
              <a:rPr lang="de-DE" sz="2000" dirty="0"/>
              <a:t> </a:t>
            </a:r>
            <a:r>
              <a:rPr lang="de-DE" sz="2000" dirty="0" err="1"/>
              <a:t>sheets</a:t>
            </a:r>
            <a:r>
              <a:rPr lang="de-DE" sz="2000" dirty="0"/>
              <a:t> </a:t>
            </a:r>
            <a:r>
              <a:rPr lang="de-DE" sz="2000" dirty="0" err="1"/>
              <a:t>of</a:t>
            </a:r>
            <a:r>
              <a:rPr lang="de-DE" sz="2000" dirty="0"/>
              <a:t> </a:t>
            </a:r>
            <a:r>
              <a:rPr lang="de-DE" sz="2000" dirty="0" err="1"/>
              <a:t>the</a:t>
            </a:r>
            <a:r>
              <a:rPr lang="de-DE" sz="2000" dirty="0"/>
              <a:t> GEECCO Data Monitoring Tool.</a:t>
            </a:r>
            <a:endParaRPr lang="en-US" sz="2400" dirty="0"/>
          </a:p>
        </p:txBody>
      </p:sp>
      <p:sp>
        <p:nvSpPr>
          <p:cNvPr id="4" name="Foliennummernplatzhalter 3">
            <a:extLst>
              <a:ext uri="{FF2B5EF4-FFF2-40B4-BE49-F238E27FC236}">
                <a16:creationId xmlns:a16="http://schemas.microsoft.com/office/drawing/2014/main" id="{C772260E-707C-4B91-9D61-A650FCCF5170}"/>
              </a:ext>
            </a:extLst>
          </p:cNvPr>
          <p:cNvSpPr>
            <a:spLocks noGrp="1"/>
          </p:cNvSpPr>
          <p:nvPr>
            <p:ph type="sldNum" sz="quarter" idx="12"/>
          </p:nvPr>
        </p:nvSpPr>
        <p:spPr/>
        <p:txBody>
          <a:bodyPr/>
          <a:lstStyle/>
          <a:p>
            <a:fld id="{506DEF79-D5F3-42ED-9335-D73AD216BB54}" type="slidenum">
              <a:rPr lang="de-DE" smtClean="0"/>
              <a:pPr/>
              <a:t>7</a:t>
            </a:fld>
            <a:endParaRPr lang="de-DE" dirty="0"/>
          </a:p>
        </p:txBody>
      </p:sp>
      <p:pic>
        <p:nvPicPr>
          <p:cNvPr id="6" name="Grafik 5" descr="Ein Bild, das Text enthält.&#10;&#10;Automatisch generierte Beschreibung">
            <a:extLst>
              <a:ext uri="{FF2B5EF4-FFF2-40B4-BE49-F238E27FC236}">
                <a16:creationId xmlns:a16="http://schemas.microsoft.com/office/drawing/2014/main" id="{C93029A6-1F0E-4D32-BDB7-D34B1E3B5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708920"/>
            <a:ext cx="4749079" cy="3431008"/>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70F7B6A0-F996-4FBB-9A3C-428965257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595" y="2852935"/>
            <a:ext cx="3364399" cy="3161891"/>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016B031F-CF09-4FA3-90A0-3D69B5BD0D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Tree>
    <p:extLst>
      <p:ext uri="{BB962C8B-B14F-4D97-AF65-F5344CB8AC3E}">
        <p14:creationId xmlns:p14="http://schemas.microsoft.com/office/powerpoint/2010/main" val="170382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3B430-B293-40A7-A4DB-095AB3DEFC54}"/>
              </a:ext>
            </a:extLst>
          </p:cNvPr>
          <p:cNvSpPr>
            <a:spLocks noGrp="1"/>
          </p:cNvSpPr>
          <p:nvPr>
            <p:ph type="title"/>
          </p:nvPr>
        </p:nvSpPr>
        <p:spPr/>
        <p:txBody>
          <a:bodyPr/>
          <a:lstStyle/>
          <a:p>
            <a:r>
              <a:rPr lang="de-DE" sz="3000" dirty="0" err="1"/>
              <a:t>Step-by-Step</a:t>
            </a:r>
            <a:r>
              <a:rPr lang="de-DE" sz="3000" dirty="0"/>
              <a:t> Guide - </a:t>
            </a:r>
            <a:r>
              <a:rPr lang="de-DE" sz="3000" dirty="0" err="1"/>
              <a:t>Step</a:t>
            </a:r>
            <a:r>
              <a:rPr lang="de-DE" sz="3000" dirty="0"/>
              <a:t> II</a:t>
            </a:r>
            <a:endParaRPr lang="en-US" sz="3000" dirty="0"/>
          </a:p>
        </p:txBody>
      </p:sp>
      <p:sp>
        <p:nvSpPr>
          <p:cNvPr id="3" name="Inhaltsplatzhalter 2">
            <a:extLst>
              <a:ext uri="{FF2B5EF4-FFF2-40B4-BE49-F238E27FC236}">
                <a16:creationId xmlns:a16="http://schemas.microsoft.com/office/drawing/2014/main" id="{D20F5135-C882-4FB9-AD7E-DF470C6ECF56}"/>
              </a:ext>
            </a:extLst>
          </p:cNvPr>
          <p:cNvSpPr>
            <a:spLocks noGrp="1"/>
          </p:cNvSpPr>
          <p:nvPr>
            <p:ph idx="1"/>
          </p:nvPr>
        </p:nvSpPr>
        <p:spPr>
          <a:xfrm>
            <a:off x="683569" y="1600200"/>
            <a:ext cx="7776219" cy="4781128"/>
          </a:xfrm>
        </p:spPr>
        <p:txBody>
          <a:bodyPr>
            <a:normAutofit/>
          </a:bodyPr>
          <a:lstStyle/>
          <a:p>
            <a:pPr marL="514350" indent="-514350">
              <a:buFont typeface="+mj-lt"/>
              <a:buAutoNum type="arabicPeriod" startAt="2"/>
            </a:pPr>
            <a:r>
              <a:rPr lang="en-US" sz="2000" dirty="0"/>
              <a:t>Enter the details of your organization in the ‘</a:t>
            </a:r>
            <a:r>
              <a:rPr lang="en-US" sz="2000" dirty="0" err="1"/>
              <a:t>Information_RPO</a:t>
            </a:r>
            <a:r>
              <a:rPr lang="en-US" sz="2000" dirty="0"/>
              <a:t>’ sheet.</a:t>
            </a:r>
            <a:endParaRPr lang="en-US" sz="2400" dirty="0"/>
          </a:p>
        </p:txBody>
      </p:sp>
      <p:sp>
        <p:nvSpPr>
          <p:cNvPr id="4" name="Foliennummernplatzhalter 3">
            <a:extLst>
              <a:ext uri="{FF2B5EF4-FFF2-40B4-BE49-F238E27FC236}">
                <a16:creationId xmlns:a16="http://schemas.microsoft.com/office/drawing/2014/main" id="{C772260E-707C-4B91-9D61-A650FCCF5170}"/>
              </a:ext>
            </a:extLst>
          </p:cNvPr>
          <p:cNvSpPr>
            <a:spLocks noGrp="1"/>
          </p:cNvSpPr>
          <p:nvPr>
            <p:ph type="sldNum" sz="quarter" idx="12"/>
          </p:nvPr>
        </p:nvSpPr>
        <p:spPr/>
        <p:txBody>
          <a:bodyPr/>
          <a:lstStyle/>
          <a:p>
            <a:fld id="{506DEF79-D5F3-42ED-9335-D73AD216BB54}" type="slidenum">
              <a:rPr lang="de-DE" smtClean="0"/>
              <a:pPr/>
              <a:t>8</a:t>
            </a:fld>
            <a:endParaRPr lang="de-DE" dirty="0"/>
          </a:p>
        </p:txBody>
      </p:sp>
      <p:pic>
        <p:nvPicPr>
          <p:cNvPr id="7" name="Grafik 6" descr="Ein Bild, das Tisch enthält.&#10;&#10;Automatisch generierte Beschreibung">
            <a:extLst>
              <a:ext uri="{FF2B5EF4-FFF2-40B4-BE49-F238E27FC236}">
                <a16:creationId xmlns:a16="http://schemas.microsoft.com/office/drawing/2014/main" id="{0845DF4F-FA2E-4F68-A9D2-46CCEAB5E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761" y="2132856"/>
            <a:ext cx="3406352" cy="4195363"/>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5C5DC747-9825-41DE-B23B-9660169CD7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Tree>
    <p:extLst>
      <p:ext uri="{BB962C8B-B14F-4D97-AF65-F5344CB8AC3E}">
        <p14:creationId xmlns:p14="http://schemas.microsoft.com/office/powerpoint/2010/main" val="2541836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3B430-B293-40A7-A4DB-095AB3DEFC54}"/>
              </a:ext>
            </a:extLst>
          </p:cNvPr>
          <p:cNvSpPr>
            <a:spLocks noGrp="1"/>
          </p:cNvSpPr>
          <p:nvPr>
            <p:ph type="title"/>
          </p:nvPr>
        </p:nvSpPr>
        <p:spPr/>
        <p:txBody>
          <a:bodyPr/>
          <a:lstStyle/>
          <a:p>
            <a:r>
              <a:rPr lang="de-DE" sz="3000" dirty="0" err="1"/>
              <a:t>Step-by-Step</a:t>
            </a:r>
            <a:r>
              <a:rPr lang="de-DE" sz="3000" dirty="0"/>
              <a:t> Guide - </a:t>
            </a:r>
            <a:r>
              <a:rPr lang="de-DE" sz="3000" dirty="0" err="1"/>
              <a:t>Step</a:t>
            </a:r>
            <a:r>
              <a:rPr lang="de-DE" sz="3000" dirty="0"/>
              <a:t> III</a:t>
            </a:r>
            <a:endParaRPr lang="en-US" sz="3000" dirty="0"/>
          </a:p>
        </p:txBody>
      </p:sp>
      <p:sp>
        <p:nvSpPr>
          <p:cNvPr id="3" name="Inhaltsplatzhalter 2">
            <a:extLst>
              <a:ext uri="{FF2B5EF4-FFF2-40B4-BE49-F238E27FC236}">
                <a16:creationId xmlns:a16="http://schemas.microsoft.com/office/drawing/2014/main" id="{D20F5135-C882-4FB9-AD7E-DF470C6ECF56}"/>
              </a:ext>
            </a:extLst>
          </p:cNvPr>
          <p:cNvSpPr>
            <a:spLocks noGrp="1"/>
          </p:cNvSpPr>
          <p:nvPr>
            <p:ph idx="1"/>
          </p:nvPr>
        </p:nvSpPr>
        <p:spPr>
          <a:xfrm>
            <a:off x="683569" y="1600200"/>
            <a:ext cx="7776219" cy="4781128"/>
          </a:xfrm>
        </p:spPr>
        <p:txBody>
          <a:bodyPr/>
          <a:lstStyle/>
          <a:p>
            <a:pPr marL="514350" indent="-514350">
              <a:spcAft>
                <a:spcPts val="1200"/>
              </a:spcAft>
              <a:buFont typeface="+mj-lt"/>
              <a:buAutoNum type="arabicPeriod" startAt="3"/>
            </a:pPr>
            <a:r>
              <a:rPr lang="en-US" sz="2000" dirty="0"/>
              <a:t>Before starting to enter sex-disaggregated data, read the </a:t>
            </a:r>
            <a:r>
              <a:rPr lang="de-DE" sz="2000" dirty="0"/>
              <a:t>‘</a:t>
            </a:r>
            <a:r>
              <a:rPr lang="de-DE" sz="2000" dirty="0" err="1"/>
              <a:t>description</a:t>
            </a:r>
            <a:r>
              <a:rPr lang="de-DE" sz="2000" dirty="0"/>
              <a:t> </a:t>
            </a:r>
            <a:r>
              <a:rPr lang="de-DE" sz="2000" dirty="0" err="1"/>
              <a:t>sheets</a:t>
            </a:r>
            <a:r>
              <a:rPr lang="de-DE" sz="2000" dirty="0"/>
              <a:t>‘ </a:t>
            </a:r>
            <a:r>
              <a:rPr lang="de-DE" sz="2000" dirty="0" err="1"/>
              <a:t>of</a:t>
            </a:r>
            <a:r>
              <a:rPr lang="de-DE" sz="2000" dirty="0"/>
              <a:t> </a:t>
            </a:r>
            <a:r>
              <a:rPr lang="de-DE" sz="2000" dirty="0" err="1"/>
              <a:t>indicators</a:t>
            </a:r>
            <a:r>
              <a:rPr lang="de-DE" sz="2000" dirty="0"/>
              <a:t> </a:t>
            </a:r>
            <a:r>
              <a:rPr lang="de-DE" sz="2000" dirty="0" err="1"/>
              <a:t>presented</a:t>
            </a:r>
            <a:r>
              <a:rPr lang="de-DE" sz="2000" dirty="0"/>
              <a:t> in </a:t>
            </a:r>
            <a:r>
              <a:rPr lang="de-DE" sz="2000" dirty="0" err="1"/>
              <a:t>the</a:t>
            </a:r>
            <a:r>
              <a:rPr lang="de-DE" sz="2000" dirty="0"/>
              <a:t> GEECCO Data Monitoring Tool. The </a:t>
            </a:r>
            <a:r>
              <a:rPr lang="de-DE" sz="2000" dirty="0" err="1"/>
              <a:t>description</a:t>
            </a:r>
            <a:r>
              <a:rPr lang="de-DE" sz="2000" dirty="0"/>
              <a:t> </a:t>
            </a:r>
            <a:r>
              <a:rPr lang="de-DE" sz="2000" dirty="0" err="1"/>
              <a:t>sheets</a:t>
            </a:r>
            <a:r>
              <a:rPr lang="de-DE" sz="2000" dirty="0"/>
              <a:t> </a:t>
            </a:r>
            <a:r>
              <a:rPr lang="de-DE" sz="2000" dirty="0" err="1"/>
              <a:t>are</a:t>
            </a:r>
            <a:r>
              <a:rPr lang="de-DE" sz="2000" dirty="0"/>
              <a:t> </a:t>
            </a:r>
            <a:r>
              <a:rPr lang="de-DE" sz="2000" dirty="0" err="1"/>
              <a:t>marked</a:t>
            </a:r>
            <a:r>
              <a:rPr lang="de-DE" sz="2000" dirty="0"/>
              <a:t> in </a:t>
            </a:r>
            <a:r>
              <a:rPr lang="de-DE" sz="2000" dirty="0" err="1"/>
              <a:t>yellow</a:t>
            </a:r>
            <a:r>
              <a:rPr lang="de-DE" sz="2000" dirty="0"/>
              <a:t>. </a:t>
            </a:r>
          </a:p>
          <a:p>
            <a:pPr marL="1314450" lvl="2" indent="-514350">
              <a:spcAft>
                <a:spcPts val="1200"/>
              </a:spcAft>
            </a:pPr>
            <a:r>
              <a:rPr lang="de-DE" sz="1800" dirty="0"/>
              <a:t>Due </a:t>
            </a:r>
            <a:r>
              <a:rPr lang="de-DE" sz="1800" dirty="0" err="1"/>
              <a:t>to</a:t>
            </a:r>
            <a:r>
              <a:rPr lang="de-DE" sz="1800" dirty="0"/>
              <a:t> </a:t>
            </a:r>
            <a:r>
              <a:rPr lang="de-DE" sz="1800" dirty="0" err="1"/>
              <a:t>the</a:t>
            </a:r>
            <a:r>
              <a:rPr lang="de-DE" sz="1800" dirty="0"/>
              <a:t> </a:t>
            </a:r>
            <a:r>
              <a:rPr lang="de-DE" sz="1800" dirty="0" err="1"/>
              <a:t>numerous</a:t>
            </a:r>
            <a:r>
              <a:rPr lang="de-DE" sz="1800" dirty="0"/>
              <a:t> </a:t>
            </a:r>
            <a:r>
              <a:rPr lang="de-DE" sz="1800" dirty="0" err="1"/>
              <a:t>indicators</a:t>
            </a:r>
            <a:r>
              <a:rPr lang="de-DE" sz="1800" dirty="0"/>
              <a:t> </a:t>
            </a:r>
            <a:r>
              <a:rPr lang="de-DE" sz="1800" dirty="0" err="1"/>
              <a:t>regarding</a:t>
            </a:r>
            <a:r>
              <a:rPr lang="de-DE" sz="1800" dirty="0"/>
              <a:t> </a:t>
            </a:r>
            <a:r>
              <a:rPr lang="de-DE" sz="1800" dirty="0" err="1"/>
              <a:t>the</a:t>
            </a:r>
            <a:r>
              <a:rPr lang="de-DE" sz="1800" dirty="0"/>
              <a:t> </a:t>
            </a:r>
            <a:r>
              <a:rPr lang="de-DE" sz="1800" dirty="0" err="1"/>
              <a:t>thematic</a:t>
            </a:r>
            <a:r>
              <a:rPr lang="de-DE" sz="1800" dirty="0"/>
              <a:t> </a:t>
            </a:r>
            <a:r>
              <a:rPr lang="de-DE" sz="1800" dirty="0" err="1"/>
              <a:t>area</a:t>
            </a:r>
            <a:r>
              <a:rPr lang="de-DE" sz="1800" dirty="0"/>
              <a:t> ‚</a:t>
            </a:r>
            <a:r>
              <a:rPr lang="de-DE" sz="1800" dirty="0" err="1"/>
              <a:t>recruitment</a:t>
            </a:r>
            <a:r>
              <a:rPr lang="de-DE" sz="1800" dirty="0"/>
              <a:t> and </a:t>
            </a:r>
            <a:r>
              <a:rPr lang="de-DE" sz="1800" dirty="0" err="1"/>
              <a:t>career</a:t>
            </a:r>
            <a:r>
              <a:rPr lang="de-DE" sz="1800" dirty="0"/>
              <a:t> </a:t>
            </a:r>
            <a:r>
              <a:rPr lang="de-DE" sz="1800" dirty="0" err="1"/>
              <a:t>development</a:t>
            </a:r>
            <a:r>
              <a:rPr lang="de-DE" sz="1800" dirty="0"/>
              <a:t>‘, </a:t>
            </a:r>
            <a:r>
              <a:rPr lang="de-DE" sz="1800" dirty="0" err="1"/>
              <a:t>several</a:t>
            </a:r>
            <a:r>
              <a:rPr lang="de-DE" sz="1800" dirty="0"/>
              <a:t> </a:t>
            </a:r>
            <a:r>
              <a:rPr lang="de-DE" sz="1800" dirty="0" err="1"/>
              <a:t>description</a:t>
            </a:r>
            <a:r>
              <a:rPr lang="de-DE" sz="1800" dirty="0"/>
              <a:t> </a:t>
            </a:r>
            <a:r>
              <a:rPr lang="de-DE" sz="1800" dirty="0" err="1"/>
              <a:t>sheets</a:t>
            </a:r>
            <a:r>
              <a:rPr lang="de-DE" sz="1800" dirty="0"/>
              <a:t> on </a:t>
            </a:r>
            <a:r>
              <a:rPr lang="de-DE" sz="1800" dirty="0" err="1"/>
              <a:t>this</a:t>
            </a:r>
            <a:r>
              <a:rPr lang="de-DE" sz="1800" dirty="0"/>
              <a:t> </a:t>
            </a:r>
            <a:r>
              <a:rPr lang="de-DE" sz="1800" dirty="0" err="1"/>
              <a:t>thematic</a:t>
            </a:r>
            <a:r>
              <a:rPr lang="de-DE" sz="1800" dirty="0"/>
              <a:t> </a:t>
            </a:r>
            <a:r>
              <a:rPr lang="de-DE" sz="1800" dirty="0" err="1"/>
              <a:t>area</a:t>
            </a:r>
            <a:r>
              <a:rPr lang="de-DE" sz="1800" dirty="0"/>
              <a:t> </a:t>
            </a:r>
            <a:r>
              <a:rPr lang="de-DE" sz="1800" dirty="0" err="1"/>
              <a:t>are</a:t>
            </a:r>
            <a:r>
              <a:rPr lang="de-DE" sz="1800" dirty="0"/>
              <a:t> </a:t>
            </a:r>
            <a:r>
              <a:rPr lang="de-DE" sz="1800" dirty="0" err="1"/>
              <a:t>included</a:t>
            </a:r>
            <a:r>
              <a:rPr lang="de-DE" sz="1800" dirty="0"/>
              <a:t>.</a:t>
            </a:r>
          </a:p>
          <a:p>
            <a:pPr marL="1314450" lvl="2" indent="-514350">
              <a:spcAft>
                <a:spcPts val="1200"/>
              </a:spcAft>
            </a:pPr>
            <a:r>
              <a:rPr lang="de-DE" sz="1800" dirty="0"/>
              <a:t>The </a:t>
            </a:r>
            <a:r>
              <a:rPr lang="de-DE" sz="1800" dirty="0" err="1"/>
              <a:t>following</a:t>
            </a:r>
            <a:r>
              <a:rPr lang="de-DE" sz="1800" dirty="0"/>
              <a:t> </a:t>
            </a:r>
            <a:r>
              <a:rPr lang="de-DE" sz="1800" dirty="0" err="1"/>
              <a:t>slides</a:t>
            </a:r>
            <a:r>
              <a:rPr lang="de-DE" sz="1800" dirty="0"/>
              <a:t> </a:t>
            </a:r>
            <a:r>
              <a:rPr lang="de-DE" sz="1800" dirty="0" err="1"/>
              <a:t>show</a:t>
            </a:r>
            <a:r>
              <a:rPr lang="de-DE" sz="1800" dirty="0"/>
              <a:t> </a:t>
            </a:r>
            <a:r>
              <a:rPr lang="de-DE" sz="1800" dirty="0" err="1"/>
              <a:t>examples</a:t>
            </a:r>
            <a:r>
              <a:rPr lang="de-DE" sz="1800" dirty="0"/>
              <a:t> </a:t>
            </a:r>
            <a:r>
              <a:rPr lang="de-DE" sz="1800" dirty="0" err="1"/>
              <a:t>of</a:t>
            </a:r>
            <a:r>
              <a:rPr lang="de-DE" sz="1800" dirty="0"/>
              <a:t> </a:t>
            </a:r>
            <a:r>
              <a:rPr lang="de-DE" sz="1800" dirty="0" err="1"/>
              <a:t>description</a:t>
            </a:r>
            <a:r>
              <a:rPr lang="de-DE" sz="1800" dirty="0"/>
              <a:t> </a:t>
            </a:r>
            <a:r>
              <a:rPr lang="de-DE" sz="1800" dirty="0" err="1"/>
              <a:t>sheets</a:t>
            </a:r>
            <a:r>
              <a:rPr lang="de-DE" sz="1800" dirty="0"/>
              <a:t> on </a:t>
            </a:r>
            <a:r>
              <a:rPr lang="de-DE" sz="1800" dirty="0" err="1"/>
              <a:t>indicators</a:t>
            </a:r>
            <a:r>
              <a:rPr lang="de-DE" sz="1800" dirty="0"/>
              <a:t> </a:t>
            </a:r>
            <a:r>
              <a:rPr lang="de-DE" sz="1800" dirty="0" err="1"/>
              <a:t>concerning</a:t>
            </a:r>
            <a:r>
              <a:rPr lang="de-DE" sz="1800" dirty="0"/>
              <a:t> </a:t>
            </a:r>
            <a:r>
              <a:rPr lang="de-DE" sz="1800" dirty="0" err="1"/>
              <a:t>the</a:t>
            </a:r>
            <a:r>
              <a:rPr lang="de-DE" sz="1800" dirty="0"/>
              <a:t> </a:t>
            </a:r>
            <a:r>
              <a:rPr lang="de-DE" sz="1800" dirty="0" err="1"/>
              <a:t>thematic</a:t>
            </a:r>
            <a:r>
              <a:rPr lang="de-DE" sz="1800" dirty="0"/>
              <a:t> </a:t>
            </a:r>
            <a:r>
              <a:rPr lang="de-DE" sz="1800" dirty="0" err="1"/>
              <a:t>areas</a:t>
            </a:r>
            <a:r>
              <a:rPr lang="de-DE" sz="1800" dirty="0"/>
              <a:t> ‚</a:t>
            </a:r>
            <a:r>
              <a:rPr lang="de-DE" sz="1800" dirty="0" err="1"/>
              <a:t>decision-making</a:t>
            </a:r>
            <a:r>
              <a:rPr lang="de-DE" sz="1800" dirty="0"/>
              <a:t> </a:t>
            </a:r>
            <a:r>
              <a:rPr lang="de-DE" sz="1800" dirty="0" err="1"/>
              <a:t>positions</a:t>
            </a:r>
            <a:r>
              <a:rPr lang="de-DE" sz="1800" dirty="0"/>
              <a:t> and </a:t>
            </a:r>
            <a:r>
              <a:rPr lang="de-DE" sz="1800" dirty="0" err="1"/>
              <a:t>bodies</a:t>
            </a:r>
            <a:r>
              <a:rPr lang="de-DE" sz="1800" dirty="0"/>
              <a:t>‘ and ‚</a:t>
            </a:r>
            <a:r>
              <a:rPr lang="de-DE" sz="1800" dirty="0" err="1"/>
              <a:t>recruitment</a:t>
            </a:r>
            <a:r>
              <a:rPr lang="de-DE" sz="1800" dirty="0"/>
              <a:t> and </a:t>
            </a:r>
            <a:r>
              <a:rPr lang="de-DE" sz="1800" dirty="0" err="1"/>
              <a:t>career</a:t>
            </a:r>
            <a:r>
              <a:rPr lang="de-DE" sz="1800" dirty="0"/>
              <a:t> </a:t>
            </a:r>
            <a:r>
              <a:rPr lang="de-DE" sz="1800" dirty="0" err="1"/>
              <a:t>development</a:t>
            </a:r>
            <a:r>
              <a:rPr lang="de-DE" sz="1800" dirty="0"/>
              <a:t>‘.</a:t>
            </a:r>
            <a:endParaRPr lang="en-US" sz="1800" dirty="0"/>
          </a:p>
        </p:txBody>
      </p:sp>
      <p:sp>
        <p:nvSpPr>
          <p:cNvPr id="4" name="Foliennummernplatzhalter 3">
            <a:extLst>
              <a:ext uri="{FF2B5EF4-FFF2-40B4-BE49-F238E27FC236}">
                <a16:creationId xmlns:a16="http://schemas.microsoft.com/office/drawing/2014/main" id="{C772260E-707C-4B91-9D61-A650FCCF5170}"/>
              </a:ext>
            </a:extLst>
          </p:cNvPr>
          <p:cNvSpPr>
            <a:spLocks noGrp="1"/>
          </p:cNvSpPr>
          <p:nvPr>
            <p:ph type="sldNum" sz="quarter" idx="12"/>
          </p:nvPr>
        </p:nvSpPr>
        <p:spPr/>
        <p:txBody>
          <a:bodyPr/>
          <a:lstStyle/>
          <a:p>
            <a:fld id="{506DEF79-D5F3-42ED-9335-D73AD216BB54}" type="slidenum">
              <a:rPr lang="de-DE" smtClean="0"/>
              <a:pPr/>
              <a:t>9</a:t>
            </a:fld>
            <a:endParaRPr lang="de-DE" dirty="0"/>
          </a:p>
        </p:txBody>
      </p:sp>
      <p:pic>
        <p:nvPicPr>
          <p:cNvPr id="8" name="Grafik 7" descr="Ein Bild, das Text enthält.&#10;&#10;Automatisch generierte Beschreibung">
            <a:extLst>
              <a:ext uri="{FF2B5EF4-FFF2-40B4-BE49-F238E27FC236}">
                <a16:creationId xmlns:a16="http://schemas.microsoft.com/office/drawing/2014/main" id="{EB698266-67DC-4191-92F2-820573B7DF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Tree>
    <p:extLst>
      <p:ext uri="{BB962C8B-B14F-4D97-AF65-F5344CB8AC3E}">
        <p14:creationId xmlns:p14="http://schemas.microsoft.com/office/powerpoint/2010/main" val="2388586307"/>
      </p:ext>
    </p:extLst>
  </p:cSld>
  <p:clrMapOvr>
    <a:masterClrMapping/>
  </p:clrMapOvr>
</p:sld>
</file>

<file path=ppt/theme/theme1.xml><?xml version="1.0" encoding="utf-8"?>
<a:theme xmlns:a="http://schemas.openxmlformats.org/drawingml/2006/main" name="Larissa">
  <a:themeElements>
    <a:clrScheme name="CEWS">
      <a:dk1>
        <a:sysClr val="windowText" lastClr="000000"/>
      </a:dk1>
      <a:lt1>
        <a:srgbClr val="FFFFFF"/>
      </a:lt1>
      <a:dk2>
        <a:srgbClr val="597490"/>
      </a:dk2>
      <a:lt2>
        <a:srgbClr val="F2F2F2"/>
      </a:lt2>
      <a:accent1>
        <a:srgbClr val="AE0069"/>
      </a:accent1>
      <a:accent2>
        <a:srgbClr val="445A6F"/>
      </a:accent2>
      <a:accent3>
        <a:srgbClr val="000080"/>
      </a:accent3>
      <a:accent4>
        <a:srgbClr val="EAE5CE"/>
      </a:accent4>
      <a:accent5>
        <a:srgbClr val="ACA690"/>
      </a:accent5>
      <a:accent6>
        <a:srgbClr val="A1ACB7"/>
      </a:accent6>
      <a:hlink>
        <a:srgbClr val="0000FF"/>
      </a:hlink>
      <a:folHlink>
        <a:srgbClr val="800080"/>
      </a:folHlink>
    </a:clrScheme>
    <a:fontScheme name="Sans Source Pro">
      <a:majorFont>
        <a:latin typeface="Sans Source Pro"/>
        <a:ea typeface=""/>
        <a:cs typeface=""/>
      </a:majorFont>
      <a:minorFont>
        <a:latin typeface="Sans Source Pro"/>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8ec5f598-09a5-4f4d-8ba3-f8504e05b148">GESISDOC-1985527011-8</_dlc_DocId>
    <_dlc_DocIdUrl xmlns="8ec5f598-09a5-4f4d-8ba3-f8504e05b148">
      <Url>http://intranet.gesis.intra/intern/Abteilungen/Dauerbeobachtung/CEWS/Wissensmanagement/_layouts/15/DocIdRedir.aspx?ID=GESISDOC-1985527011-8</Url>
      <Description>GESISDOC-1985527011-8</Description>
    </_dlc_DocIdUrl>
    <_dlc_DocIdPersistId xmlns="8ec5f598-09a5-4f4d-8ba3-f8504e05b148">false</_dlc_DocIdPersistId>
    <LikesCount xmlns="http://schemas.microsoft.com/sharepoint/v3" xsi:nil="true"/>
    <Ratings xmlns="http://schemas.microsoft.com/sharepoint/v3" xsi:nil="true"/>
    <RatingCount xmlns="http://schemas.microsoft.com/sharepoint/v3" xsi:nil="true"/>
    <LikedBy xmlns="http://schemas.microsoft.com/sharepoint/v3">
      <UserInfo>
        <DisplayName/>
        <AccountId xsi:nil="true"/>
        <AccountType/>
      </UserInfo>
    </LikedBy>
    <Gremium_x0020_intern xmlns="8ec5f598-09a5-4f4d-8ba3-f8504e05b148" xsi:nil="true"/>
    <AverageRating xmlns="http://schemas.microsoft.com/sharepoint/v3" xsi:nil="true"/>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75C8EA54689B843A81A99A8ACD26FD2" ma:contentTypeVersion="3" ma:contentTypeDescription="Ein neues Dokument erstellen." ma:contentTypeScope="" ma:versionID="33fc23301b86d7f63b3b6be2a7eefba3">
  <xsd:schema xmlns:xsd="http://www.w3.org/2001/XMLSchema" xmlns:xs="http://www.w3.org/2001/XMLSchema" xmlns:p="http://schemas.microsoft.com/office/2006/metadata/properties" xmlns:ns1="http://schemas.microsoft.com/sharepoint/v3" xmlns:ns2="8ec5f598-09a5-4f4d-8ba3-f8504e05b148" targetNamespace="http://schemas.microsoft.com/office/2006/metadata/properties" ma:root="true" ma:fieldsID="c63705cd0b822ce9a71eba568b7cbf89" ns1:_="" ns2:_="">
    <xsd:import namespace="http://schemas.microsoft.com/sharepoint/v3"/>
    <xsd:import namespace="8ec5f598-09a5-4f4d-8ba3-f8504e05b148"/>
    <xsd:element name="properties">
      <xsd:complexType>
        <xsd:sequence>
          <xsd:element name="documentManagement">
            <xsd:complexType>
              <xsd:all>
                <xsd:element ref="ns2:_dlc_DocId" minOccurs="0"/>
                <xsd:element ref="ns2:_dlc_DocIdUrl" minOccurs="0"/>
                <xsd:element ref="ns2:_dlc_DocIdPersistId" minOccurs="0"/>
                <xsd:element ref="ns1:AverageRating" minOccurs="0"/>
                <xsd:element ref="ns1:RatingCount" minOccurs="0"/>
                <xsd:element ref="ns2:Gremium_x0020_intern"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7" nillable="true" ma:displayName="Bewertung (0 - 5)" ma:decimals="2" ma:description="Mittelwert aller Bewertungen, die abgegeben wurden." ma:internalName="AverageRating" ma:readOnly="false" ma:percentage="FALSE">
      <xsd:simpleType>
        <xsd:restriction base="dms:Number"/>
      </xsd:simpleType>
    </xsd:element>
    <xsd:element name="RatingCount" ma:index="8" nillable="true" ma:displayName="Anzahl Bewertungen" ma:decimals="0" ma:description="Anzahl abgegebener Bewertungen" ma:internalName="RatingCount" ma:readOnly="false" ma:percentage="FALSE">
      <xsd:simpleType>
        <xsd:restriction base="dms:Number"/>
      </xsd:simpleType>
    </xsd:element>
    <xsd:element name="RatedBy" ma:index="14" nillable="true" ma:displayName="Bewertet von" ma:description="Benutzer haben das Element bewertet."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5" nillable="true" ma:displayName="Benutzerbewertungen" ma:description="Bewertungen für das Element" ma:internalName="Ratings">
      <xsd:simpleType>
        <xsd:restriction base="dms:Note">
          <xsd:maxLength value="255"/>
        </xsd:restriction>
      </xsd:simpleType>
    </xsd:element>
    <xsd:element name="LikesCount" ma:index="16" nillable="true" ma:displayName="Anzahl 'Gefällt mir'" ma:internalName="LikesCount">
      <xsd:simpleType>
        <xsd:restriction base="dms:Unknown"/>
      </xsd:simpleType>
    </xsd:element>
    <xsd:element name="LikedBy" ma:index="17" nillable="true" ma:displayName="Gefällt"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ec5f598-09a5-4f4d-8ba3-f8504e05b148" elementFormDefault="qualified">
    <xsd:import namespace="http://schemas.microsoft.com/office/2006/documentManagement/types"/>
    <xsd:import namespace="http://schemas.microsoft.com/office/infopath/2007/PartnerControls"/>
    <xsd:element name="_dlc_DocId" ma:index="4" nillable="true" ma:displayName="Wert der Dokument-ID" ma:description="Der Wert der diesem Element zugewiesenen Dokument-ID." ma:internalName="_dlc_DocId" ma:readOnly="true">
      <xsd:simpleType>
        <xsd:restriction base="dms:Text"/>
      </xsd:simpleType>
    </xsd:element>
    <xsd:element name="_dlc_DocIdUrl" ma:index="5"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Gremium_x0020_intern" ma:index="9" nillable="true" ma:displayName="Gremium intern" ma:format="Dropdown" ma:internalName="Gremium_x0020_intern" ma:readOnly="false">
      <xsd:simpleType>
        <xsd:restriction base="dms:Choice">
          <xsd:enumeration value="KWA"/>
          <xsd:enumeration value="Institutsra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Inhaltstyp"/>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6D38C2E-02CC-42D3-9E17-44C09712BF5F}">
  <ds:schemaRefs>
    <ds:schemaRef ds:uri="http://schemas.openxmlformats.org/package/2006/metadata/core-properties"/>
    <ds:schemaRef ds:uri="8ec5f598-09a5-4f4d-8ba3-f8504e05b148"/>
    <ds:schemaRef ds:uri="http://www.w3.org/XML/1998/namespace"/>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B662B3C9-84D1-44B4-980A-A658A0349369}">
  <ds:schemaRefs>
    <ds:schemaRef ds:uri="http://schemas.microsoft.com/sharepoint/v3/contenttype/forms"/>
  </ds:schemaRefs>
</ds:datastoreItem>
</file>

<file path=customXml/itemProps3.xml><?xml version="1.0" encoding="utf-8"?>
<ds:datastoreItem xmlns:ds="http://schemas.openxmlformats.org/officeDocument/2006/customXml" ds:itemID="{77B8F2FB-A48E-4733-AF9E-72CFAEE5DA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c5f598-09a5-4f4d-8ba3-f8504e05b1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6F3FF9-422F-45E0-A6AB-77F6EE6152F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1244</Words>
  <Application>Microsoft Office PowerPoint</Application>
  <PresentationFormat>Bildschirmpräsentation (4:3)</PresentationFormat>
  <Paragraphs>103</Paragraphs>
  <Slides>18</Slides>
  <Notes>0</Notes>
  <HiddenSlides>0</HiddenSlides>
  <MMClips>0</MMClips>
  <ScaleCrop>false</ScaleCrop>
  <HeadingPairs>
    <vt:vector size="6" baseType="variant">
      <vt:variant>
        <vt:lpstr>Verwendete Schriftarten</vt:lpstr>
      </vt:variant>
      <vt:variant>
        <vt:i4>16</vt:i4>
      </vt:variant>
      <vt:variant>
        <vt:lpstr>Design</vt:lpstr>
      </vt:variant>
      <vt:variant>
        <vt:i4>1</vt:i4>
      </vt:variant>
      <vt:variant>
        <vt:lpstr>Folientitel</vt:lpstr>
      </vt:variant>
      <vt:variant>
        <vt:i4>18</vt:i4>
      </vt:variant>
    </vt:vector>
  </HeadingPairs>
  <TitlesOfParts>
    <vt:vector size="35" baseType="lpstr">
      <vt:lpstr>Source Serif Pro Black</vt:lpstr>
      <vt:lpstr>Source Sans Pro Light</vt:lpstr>
      <vt:lpstr>Source Sans Pro</vt:lpstr>
      <vt:lpstr>Source Code Pro Semibold</vt:lpstr>
      <vt:lpstr>Wingdings 3</vt:lpstr>
      <vt:lpstr>Source Sans Pro Black</vt:lpstr>
      <vt:lpstr>Sans Source Pro</vt:lpstr>
      <vt:lpstr>Source Code Pro Light</vt:lpstr>
      <vt:lpstr>Source Serif Pro Semibold</vt:lpstr>
      <vt:lpstr>Wingdings</vt:lpstr>
      <vt:lpstr>Source Serif Pro</vt:lpstr>
      <vt:lpstr>Source Code Pro</vt:lpstr>
      <vt:lpstr>Source Sans Pro Semibold</vt:lpstr>
      <vt:lpstr>Source Serif Pro Light</vt:lpstr>
      <vt:lpstr>Source Code Pro Black</vt:lpstr>
      <vt:lpstr>Arial</vt:lpstr>
      <vt:lpstr>Larissa</vt:lpstr>
      <vt:lpstr>GEECCO Data Monitoring Tool </vt:lpstr>
      <vt:lpstr>Content</vt:lpstr>
      <vt:lpstr>GEECCO Data Monitoring Tool - Aim</vt:lpstr>
      <vt:lpstr>Target Groups &amp; Learning Objectives</vt:lpstr>
      <vt:lpstr>Preconditions for Optimal Use I</vt:lpstr>
      <vt:lpstr>Preconditions for Optimal Use II</vt:lpstr>
      <vt:lpstr>Step-by-Step Guide – Step I</vt:lpstr>
      <vt:lpstr>Step-by-Step Guide - Step II</vt:lpstr>
      <vt:lpstr>Step-by-Step Guide - Step III</vt:lpstr>
      <vt:lpstr>Description Sheets – Example I</vt:lpstr>
      <vt:lpstr>Description Sheets – Example II</vt:lpstr>
      <vt:lpstr>Step-by-Step Guide - Step IV</vt:lpstr>
      <vt:lpstr>Step-by-Step Guide - Step V</vt:lpstr>
      <vt:lpstr>Step-by-Step Guide - Step VI</vt:lpstr>
      <vt:lpstr>Monitoring: Process of GEP Implementation</vt:lpstr>
      <vt:lpstr>Overview: Relevant Indicators for Gender Analysis </vt:lpstr>
      <vt:lpstr>Background Information – Tutorial Development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Heuser, Holger</dc:creator>
  <cp:lastModifiedBy>Schredl, Claudia</cp:lastModifiedBy>
  <cp:revision>446</cp:revision>
  <cp:lastPrinted>2015-06-26T07:02:07Z</cp:lastPrinted>
  <dcterms:created xsi:type="dcterms:W3CDTF">2014-11-24T15:32:57Z</dcterms:created>
  <dcterms:modified xsi:type="dcterms:W3CDTF">2021-02-23T09:50:10Z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4042da10-24f8-49df-ad88-dc164f6eba38</vt:lpwstr>
  </property>
  <property fmtid="{D5CDD505-2E9C-101B-9397-08002B2CF9AE}" pid="3" name="ContentTypeId">
    <vt:lpwstr>0x010100A75C8EA54689B843A81A99A8ACD26FD2</vt:lpwstr>
  </property>
  <property fmtid="{D5CDD505-2E9C-101B-9397-08002B2CF9AE}" pid="4" name="WorkAddress">
    <vt:lpwstr/>
  </property>
  <property fmtid="{D5CDD505-2E9C-101B-9397-08002B2CF9AE}" pid="5" name="Gremium">
    <vt:lpwstr/>
  </property>
  <property fmtid="{D5CDD505-2E9C-101B-9397-08002B2CF9AE}" pid="6" name="xd_Signature">
    <vt:bool>false</vt:bool>
  </property>
  <property fmtid="{D5CDD505-2E9C-101B-9397-08002B2CF9AE}" pid="7" name="xd_ProgID">
    <vt:lpwstr/>
  </property>
  <property fmtid="{D5CDD505-2E9C-101B-9397-08002B2CF9AE}" pid="8" name="TemplateUrl">
    <vt:lpwstr/>
  </property>
</Properties>
</file>