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 id="2147483667" r:id="rId3"/>
  </p:sldMasterIdLst>
  <p:notesMasterIdLst>
    <p:notesMasterId r:id="rId27"/>
  </p:notesMasterIdLst>
  <p:sldIdLst>
    <p:sldId id="256" r:id="rId4"/>
    <p:sldId id="257"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8" r:id="rId2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DEE7EC"/>
    <a:srgbClr val="ABFFFF"/>
    <a:srgbClr val="A7DDE9"/>
    <a:srgbClr val="0086BB"/>
    <a:srgbClr val="0080B0"/>
    <a:srgbClr val="006090"/>
    <a:srgbClr val="0042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81" autoAdjust="0"/>
    <p:restoredTop sz="94660"/>
  </p:normalViewPr>
  <p:slideViewPr>
    <p:cSldViewPr>
      <p:cViewPr varScale="1">
        <p:scale>
          <a:sx n="62" d="100"/>
          <a:sy n="62" d="100"/>
        </p:scale>
        <p:origin x="14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0" i="0" u="none" strike="noStrike" kern="1200" baseline="0">
                <a:solidFill>
                  <a:schemeClr val="tx2"/>
                </a:solidFill>
                <a:latin typeface="TU Text Light" panose="02000506060000020004" pitchFamily="2" charset="0"/>
                <a:ea typeface="+mn-ea"/>
                <a:cs typeface="+mn-cs"/>
              </a:defRPr>
            </a:pPr>
            <a:r>
              <a:rPr lang="de-AT" sz="900" b="0" i="0" baseline="0">
                <a:latin typeface="TU Text Light" panose="02000506060000020004" pitchFamily="2" charset="0"/>
              </a:rPr>
              <a:t>%</a:t>
            </a:r>
          </a:p>
        </c:rich>
      </c:tx>
      <c:layout>
        <c:manualLayout>
          <c:xMode val="edge"/>
          <c:yMode val="edge"/>
          <c:x val="2.6631158455392809E-2"/>
          <c:y val="4.020467836257309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TU Text Light" panose="02000506060000020004" pitchFamily="2" charset="0"/>
              <a:ea typeface="+mn-ea"/>
              <a:cs typeface="+mn-cs"/>
            </a:defRPr>
          </a:pPr>
          <a:endParaRPr lang="de-DE"/>
        </a:p>
      </c:txPr>
    </c:title>
    <c:autoTitleDeleted val="0"/>
    <c:plotArea>
      <c:layout>
        <c:manualLayout>
          <c:layoutTarget val="inner"/>
          <c:xMode val="edge"/>
          <c:yMode val="edge"/>
          <c:x val="6.6616689558279249E-2"/>
          <c:y val="0.11292046553391354"/>
          <c:w val="0.90897141519094404"/>
          <c:h val="0.43417886908873232"/>
        </c:manualLayout>
      </c:layout>
      <c:lineChart>
        <c:grouping val="standard"/>
        <c:varyColors val="0"/>
        <c:ser>
          <c:idx val="0"/>
          <c:order val="0"/>
          <c:tx>
            <c:strRef>
              <c:f>Tabelle1!$B$1</c:f>
              <c:strCache>
                <c:ptCount val="1"/>
                <c:pt idx="0">
                  <c:v>Männer</c:v>
                </c:pt>
              </c:strCache>
            </c:strRef>
          </c:tx>
          <c:spPr>
            <a:ln w="31750" cap="rnd">
              <a:solidFill>
                <a:srgbClr val="5B9BD5"/>
              </a:solidFill>
              <a:round/>
            </a:ln>
            <a:effectLst/>
          </c:spPr>
          <c:marker>
            <c:symbol val="none"/>
          </c:marker>
          <c:dLbls>
            <c:dLbl>
              <c:idx val="0"/>
              <c:layout>
                <c:manualLayout>
                  <c:x val="-5.7153393442147697E-2"/>
                  <c:y val="-2.72236940400976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28B-43D6-B9E0-0A49A5429319}"/>
                </c:ext>
              </c:extLst>
            </c:dLbl>
            <c:dLbl>
              <c:idx val="1"/>
              <c:layout>
                <c:manualLayout>
                  <c:x val="-4.8316817905082216E-2"/>
                  <c:y val="-2.471707970189866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28B-43D6-B9E0-0A49A5429319}"/>
                </c:ext>
              </c:extLst>
            </c:dLbl>
            <c:dLbl>
              <c:idx val="2"/>
              <c:layout>
                <c:manualLayout>
                  <c:x val="-4.1315806468714862E-2"/>
                  <c:y val="-3.3980133002340054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TU Text Light" panose="02000506060000020004" pitchFamily="2" charset="0"/>
                      <a:ea typeface="+mn-ea"/>
                      <a:cs typeface="+mn-cs"/>
                    </a:defRPr>
                  </a:pPr>
                  <a:endParaRPr lang="de-DE"/>
                </a:p>
              </c:txPr>
              <c:dLblPos val="r"/>
              <c:showLegendKey val="0"/>
              <c:showVal val="1"/>
              <c:showCatName val="0"/>
              <c:showSerName val="0"/>
              <c:showPercent val="0"/>
              <c:showBubbleSize val="0"/>
              <c:extLst>
                <c:ext xmlns:c15="http://schemas.microsoft.com/office/drawing/2012/chart" uri="{CE6537A1-D6FC-4f65-9D91-7224C49458BB}">
                  <c15:layout>
                    <c:manualLayout>
                      <c:w val="8.6303887745339619E-2"/>
                      <c:h val="5.6253806163490426E-2"/>
                    </c:manualLayout>
                  </c15:layout>
                </c:ext>
                <c:ext xmlns:c16="http://schemas.microsoft.com/office/drawing/2014/chart" uri="{C3380CC4-5D6E-409C-BE32-E72D297353CC}">
                  <c16:uniqueId val="{00000002-928B-43D6-B9E0-0A49A5429319}"/>
                </c:ext>
              </c:extLst>
            </c:dLbl>
            <c:dLbl>
              <c:idx val="3"/>
              <c:layout>
                <c:manualLayout>
                  <c:x val="-3.6534664192275565E-2"/>
                  <c:y val="-2.55847953216374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8B-43D6-B9E0-0A49A5429319}"/>
                </c:ext>
              </c:extLst>
            </c:dLbl>
            <c:dLbl>
              <c:idx val="4"/>
              <c:layout>
                <c:manualLayout>
                  <c:x val="-4.0973182964659495E-2"/>
                  <c:y val="-2.438821817356952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28B-43D6-B9E0-0A49A5429319}"/>
                </c:ext>
              </c:extLst>
            </c:dLbl>
            <c:dLbl>
              <c:idx val="5"/>
              <c:layout>
                <c:manualLayout>
                  <c:x val="-4.0973190601507781E-2"/>
                  <c:y val="-2.92397660818713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28B-43D6-B9E0-0A49A5429319}"/>
                </c:ext>
              </c:extLst>
            </c:dLbl>
            <c:dLbl>
              <c:idx val="6"/>
              <c:layout>
                <c:manualLayout>
                  <c:x val="-3.6534664192275565E-2"/>
                  <c:y val="-2.55847953216374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28B-43D6-B9E0-0A49A5429319}"/>
                </c:ext>
              </c:extLst>
            </c:dLbl>
            <c:dLbl>
              <c:idx val="7"/>
              <c:layout>
                <c:manualLayout>
                  <c:x val="-4.8316817905082299E-2"/>
                  <c:y val="-2.15527423070414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28B-43D6-B9E0-0A49A542931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TU Text Light" panose="02000506060000020004" pitchFamily="2" charset="0"/>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Tabelle1!$A$2:$A$9</c:f>
              <c:strCache>
                <c:ptCount val="8"/>
                <c:pt idx="0">
                  <c:v>Studierende</c:v>
                </c:pt>
                <c:pt idx="1">
                  <c:v>Abschlüsse Bakk., MA</c:v>
                </c:pt>
                <c:pt idx="2">
                  <c:v>Abschlüsse Dok.</c:v>
                </c:pt>
                <c:pt idx="3">
                  <c:v>Drittfinanzierte wiss. MA</c:v>
                </c:pt>
                <c:pt idx="4">
                  <c:v>Assistent_innen</c:v>
                </c:pt>
                <c:pt idx="5">
                  <c:v>Befristete Laufbahnstellen</c:v>
                </c:pt>
                <c:pt idx="6">
                  <c:v>Unbefristete Laufbahnstellen</c:v>
                </c:pt>
                <c:pt idx="7">
                  <c:v>Professor_innen</c:v>
                </c:pt>
              </c:strCache>
            </c:strRef>
          </c:cat>
          <c:val>
            <c:numRef>
              <c:f>Tabelle1!$B$2:$B$9</c:f>
              <c:numCache>
                <c:formatCode>General</c:formatCode>
                <c:ptCount val="8"/>
                <c:pt idx="0">
                  <c:v>68.2</c:v>
                </c:pt>
                <c:pt idx="1">
                  <c:v>69.8</c:v>
                </c:pt>
                <c:pt idx="2">
                  <c:v>75.8</c:v>
                </c:pt>
                <c:pt idx="3">
                  <c:v>79.7</c:v>
                </c:pt>
                <c:pt idx="4">
                  <c:v>73.2</c:v>
                </c:pt>
                <c:pt idx="5">
                  <c:v>75</c:v>
                </c:pt>
                <c:pt idx="6">
                  <c:v>83</c:v>
                </c:pt>
                <c:pt idx="7">
                  <c:v>85.7</c:v>
                </c:pt>
              </c:numCache>
            </c:numRef>
          </c:val>
          <c:smooth val="0"/>
          <c:extLst>
            <c:ext xmlns:c16="http://schemas.microsoft.com/office/drawing/2014/chart" uri="{C3380CC4-5D6E-409C-BE32-E72D297353CC}">
              <c16:uniqueId val="{00000008-928B-43D6-B9E0-0A49A5429319}"/>
            </c:ext>
          </c:extLst>
        </c:ser>
        <c:ser>
          <c:idx val="2"/>
          <c:order val="1"/>
          <c:tx>
            <c:strRef>
              <c:f>Tabelle1!$C$1</c:f>
              <c:strCache>
                <c:ptCount val="1"/>
                <c:pt idx="0">
                  <c:v>Frauen</c:v>
                </c:pt>
              </c:strCache>
            </c:strRef>
          </c:tx>
          <c:spPr>
            <a:ln w="31750" cap="rnd">
              <a:solidFill>
                <a:srgbClr val="A5A5A5"/>
              </a:solidFill>
              <a:round/>
            </a:ln>
            <a:effectLst/>
          </c:spPr>
          <c:marker>
            <c:symbol val="none"/>
          </c:marker>
          <c:dLbls>
            <c:dLbl>
              <c:idx val="0"/>
              <c:layout>
                <c:manualLayout>
                  <c:x val="-4.8427135845439943E-2"/>
                  <c:y val="-2.92397084296873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28B-43D6-B9E0-0A49A5429319}"/>
                </c:ext>
              </c:extLst>
            </c:dLbl>
            <c:dLbl>
              <c:idx val="1"/>
              <c:layout>
                <c:manualLayout>
                  <c:x val="-3.6534664192275565E-2"/>
                  <c:y val="-2.55847953216374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28B-43D6-B9E0-0A49A5429319}"/>
                </c:ext>
              </c:extLst>
            </c:dLbl>
            <c:dLbl>
              <c:idx val="2"/>
              <c:layout>
                <c:manualLayout>
                  <c:x val="-3.6534664192275607E-2"/>
                  <c:y val="-2.92397660818714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28B-43D6-B9E0-0A49A5429319}"/>
                </c:ext>
              </c:extLst>
            </c:dLbl>
            <c:dLbl>
              <c:idx val="3"/>
              <c:layout>
                <c:manualLayout>
                  <c:x val="-5.1262343084104024E-2"/>
                  <c:y val="-3.07236384113145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28B-43D6-B9E0-0A49A5429319}"/>
                </c:ext>
              </c:extLst>
            </c:dLbl>
            <c:dLbl>
              <c:idx val="4"/>
              <c:layout>
                <c:manualLayout>
                  <c:x val="-3.6534664192275565E-2"/>
                  <c:y val="-2.55847953216374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28B-43D6-B9E0-0A49A5429319}"/>
                </c:ext>
              </c:extLst>
            </c:dLbl>
            <c:dLbl>
              <c:idx val="5"/>
              <c:layout>
                <c:manualLayout>
                  <c:x val="-4.242576754703864E-2"/>
                  <c:y val="-1.58817905739852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28B-43D6-B9E0-0A49A5429319}"/>
                </c:ext>
              </c:extLst>
            </c:dLbl>
            <c:dLbl>
              <c:idx val="6"/>
              <c:layout>
                <c:manualLayout>
                  <c:x val="-5.9457281187487318E-2"/>
                  <c:y val="-2.5983180054613839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2"/>
                      </a:solidFill>
                      <a:latin typeface="TU Text Light" panose="02000506060000020004" pitchFamily="2" charset="0"/>
                      <a:ea typeface="+mn-ea"/>
                      <a:cs typeface="+mn-cs"/>
                    </a:defRPr>
                  </a:pPr>
                  <a:endParaRPr lang="de-DE"/>
                </a:p>
              </c:txPr>
              <c:dLblPos val="r"/>
              <c:showLegendKey val="0"/>
              <c:showVal val="1"/>
              <c:showCatName val="0"/>
              <c:showSerName val="0"/>
              <c:showPercent val="0"/>
              <c:showBubbleSize val="0"/>
              <c:extLst>
                <c:ext xmlns:c15="http://schemas.microsoft.com/office/drawing/2012/chart" uri="{CE6537A1-D6FC-4f65-9D91-7224C49458BB}">
                  <c15:layout>
                    <c:manualLayout>
                      <c:w val="8.6171223146725415E-2"/>
                      <c:h val="4.2788674921812368E-2"/>
                    </c:manualLayout>
                  </c15:layout>
                </c:ext>
                <c:ext xmlns:c16="http://schemas.microsoft.com/office/drawing/2014/chart" uri="{C3380CC4-5D6E-409C-BE32-E72D297353CC}">
                  <c16:uniqueId val="{0000000F-928B-43D6-B9E0-0A49A5429319}"/>
                </c:ext>
              </c:extLst>
            </c:dLbl>
            <c:dLbl>
              <c:idx val="7"/>
              <c:layout>
                <c:manualLayout>
                  <c:x val="-3.6534664192275731E-2"/>
                  <c:y val="-2.19298245614035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928B-43D6-B9E0-0A49A542931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TU Text Light" panose="02000506060000020004" pitchFamily="2" charset="0"/>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Tabelle1!$A$2:$A$9</c:f>
              <c:strCache>
                <c:ptCount val="8"/>
                <c:pt idx="0">
                  <c:v>Studierende</c:v>
                </c:pt>
                <c:pt idx="1">
                  <c:v>Abschlüsse Bakk., MA</c:v>
                </c:pt>
                <c:pt idx="2">
                  <c:v>Abschlüsse Dok.</c:v>
                </c:pt>
                <c:pt idx="3">
                  <c:v>Drittfinanzierte wiss. MA</c:v>
                </c:pt>
                <c:pt idx="4">
                  <c:v>Assistent_innen</c:v>
                </c:pt>
                <c:pt idx="5">
                  <c:v>Befristete Laufbahnstellen</c:v>
                </c:pt>
                <c:pt idx="6">
                  <c:v>Unbefristete Laufbahnstellen</c:v>
                </c:pt>
                <c:pt idx="7">
                  <c:v>Professor_innen</c:v>
                </c:pt>
              </c:strCache>
            </c:strRef>
          </c:cat>
          <c:val>
            <c:numRef>
              <c:f>Tabelle1!$C$2:$C$9</c:f>
              <c:numCache>
                <c:formatCode>General</c:formatCode>
                <c:ptCount val="8"/>
                <c:pt idx="0">
                  <c:v>31.8</c:v>
                </c:pt>
                <c:pt idx="1">
                  <c:v>30.2</c:v>
                </c:pt>
                <c:pt idx="2">
                  <c:v>24.2</c:v>
                </c:pt>
                <c:pt idx="3">
                  <c:v>20.3</c:v>
                </c:pt>
                <c:pt idx="4">
                  <c:v>26.8</c:v>
                </c:pt>
                <c:pt idx="5">
                  <c:v>25</c:v>
                </c:pt>
                <c:pt idx="6">
                  <c:v>17</c:v>
                </c:pt>
                <c:pt idx="7">
                  <c:v>14.3</c:v>
                </c:pt>
              </c:numCache>
            </c:numRef>
          </c:val>
          <c:smooth val="0"/>
          <c:extLst>
            <c:ext xmlns:c16="http://schemas.microsoft.com/office/drawing/2014/chart" uri="{C3380CC4-5D6E-409C-BE32-E72D297353CC}">
              <c16:uniqueId val="{00000011-928B-43D6-B9E0-0A49A5429319}"/>
            </c:ext>
          </c:extLst>
        </c:ser>
        <c:dLbls>
          <c:dLblPos val="ctr"/>
          <c:showLegendKey val="0"/>
          <c:showVal val="1"/>
          <c:showCatName val="0"/>
          <c:showSerName val="0"/>
          <c:showPercent val="0"/>
          <c:showBubbleSize val="0"/>
        </c:dLbls>
        <c:smooth val="0"/>
        <c:axId val="48369664"/>
        <c:axId val="38502976"/>
      </c:lineChart>
      <c:catAx>
        <c:axId val="4836966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TU Text Light" panose="02000506060000020004" pitchFamily="2" charset="0"/>
                <a:ea typeface="+mn-ea"/>
                <a:cs typeface="+mn-cs"/>
              </a:defRPr>
            </a:pPr>
            <a:endParaRPr lang="de-DE"/>
          </a:p>
        </c:txPr>
        <c:crossAx val="38502976"/>
        <c:crosses val="autoZero"/>
        <c:auto val="1"/>
        <c:lblAlgn val="ctr"/>
        <c:lblOffset val="100"/>
        <c:noMultiLvlLbl val="0"/>
      </c:catAx>
      <c:valAx>
        <c:axId val="38502976"/>
        <c:scaling>
          <c:orientation val="minMax"/>
          <c:max val="10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TU Text Light" panose="02000506060000020004" pitchFamily="2" charset="0"/>
                <a:ea typeface="+mn-ea"/>
                <a:cs typeface="+mn-cs"/>
              </a:defRPr>
            </a:pPr>
            <a:endParaRPr lang="de-DE"/>
          </a:p>
        </c:txPr>
        <c:crossAx val="483696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0.06894</cdr:x>
      <cdr:y>0.3293</cdr:y>
    </cdr:from>
    <cdr:to>
      <cdr:x>0.97752</cdr:x>
      <cdr:y>0.3293</cdr:y>
    </cdr:to>
    <cdr:cxnSp macro="">
      <cdr:nvCxnSpPr>
        <cdr:cNvPr id="2" name="Gerader Verbinder 1"/>
        <cdr:cNvCxnSpPr>
          <a:cxnSpLocks xmlns:a="http://schemas.openxmlformats.org/drawingml/2006/main"/>
        </cdr:cNvCxnSpPr>
      </cdr:nvCxnSpPr>
      <cdr:spPr>
        <a:xfrm xmlns:a="http://schemas.openxmlformats.org/drawingml/2006/main">
          <a:off x="293763" y="1464427"/>
          <a:ext cx="3871579" cy="0"/>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4D4CF46-3074-4E3F-81D5-AD27743E59A2}" type="datetimeFigureOut">
              <a:rPr lang="de-DE"/>
              <a:pPr>
                <a:defRPr/>
              </a:pPr>
              <a:t>17.02.2021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951D7EC-4C43-4DFD-9469-BE71A5571DB8}"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17412" name="Foliennummernplatzhalt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DD9F88-C01D-414B-A0F4-1C80E220A107}" type="slidenum">
              <a:rPr lang="de-DE" altLang="de-DE">
                <a:latin typeface="Calibri" panose="020F0502020204030204" pitchFamily="34" charset="0"/>
              </a:rPr>
              <a:pPr eaLnBrk="1" hangingPunct="1"/>
              <a:t>1</a:t>
            </a:fld>
            <a:endParaRPr lang="de-DE" altLang="de-DE">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_TU-Hintergrund">
    <p:spTree>
      <p:nvGrpSpPr>
        <p:cNvPr id="1" name=""/>
        <p:cNvGrpSpPr/>
        <p:nvPr/>
      </p:nvGrpSpPr>
      <p:grpSpPr>
        <a:xfrm>
          <a:off x="0" y="0"/>
          <a:ext cx="0" cy="0"/>
          <a:chOff x="0" y="0"/>
          <a:chExt cx="0" cy="0"/>
        </a:xfrm>
      </p:grpSpPr>
      <p:sp>
        <p:nvSpPr>
          <p:cNvPr id="2" name="Titel 1"/>
          <p:cNvSpPr>
            <a:spLocks noGrp="1"/>
          </p:cNvSpPr>
          <p:nvPr>
            <p:ph type="ctrTitle"/>
          </p:nvPr>
        </p:nvSpPr>
        <p:spPr>
          <a:xfrm>
            <a:off x="1643042" y="2928934"/>
            <a:ext cx="6143668" cy="1255711"/>
          </a:xfrm>
          <a:prstGeom prst="rect">
            <a:avLst/>
          </a:prstGeom>
        </p:spPr>
        <p:txBody>
          <a:bodyPr/>
          <a:lstStyle>
            <a:lvl1pPr algn="l">
              <a:defRPr sz="3600" b="0" baseline="0">
                <a:solidFill>
                  <a:schemeClr val="bg1"/>
                </a:solidFill>
                <a:latin typeface="Arial" pitchFamily="34" charset="0"/>
                <a:ea typeface="Arial" pitchFamily="34" charset="0"/>
                <a:cs typeface="Arial" pitchFamily="34" charset="0"/>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643042" y="4500570"/>
            <a:ext cx="6215106" cy="928694"/>
          </a:xfrm>
          <a:prstGeom prst="rect">
            <a:avLst/>
          </a:prstGeom>
        </p:spPr>
        <p:txBody>
          <a:bodyPr/>
          <a:lstStyle>
            <a:lvl1pPr marL="0" indent="0" algn="l">
              <a:buNone/>
              <a:defRPr sz="2000" b="0" baseline="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Fußzeilenplatzhalter 5"/>
          <p:cNvSpPr>
            <a:spLocks noGrp="1"/>
          </p:cNvSpPr>
          <p:nvPr>
            <p:ph type="ftr" sz="quarter" idx="10"/>
          </p:nvPr>
        </p:nvSpPr>
        <p:spPr>
          <a:xfrm>
            <a:off x="1643063" y="6000750"/>
            <a:ext cx="4376737" cy="720725"/>
          </a:xfrm>
          <a:prstGeom prst="rect">
            <a:avLst/>
          </a:prstGeom>
        </p:spPr>
        <p:txBody>
          <a:bodyPr/>
          <a:lstStyle>
            <a:lvl1pPr algn="l" fontAlgn="auto">
              <a:spcBef>
                <a:spcPts val="0"/>
              </a:spcBef>
              <a:spcAft>
                <a:spcPts val="600"/>
              </a:spcAft>
              <a:defRPr sz="1600">
                <a:solidFill>
                  <a:schemeClr val="bg1"/>
                </a:solidFill>
                <a:latin typeface="Arial" pitchFamily="34" charset="0"/>
                <a:cs typeface="Arial" pitchFamily="34" charset="0"/>
              </a:defRPr>
            </a:lvl1pPr>
          </a:lstStyle>
          <a:p>
            <a:pPr>
              <a:defRPr/>
            </a:pPr>
            <a:endParaRPr lang="de-DE"/>
          </a:p>
        </p:txBody>
      </p:sp>
    </p:spTree>
    <p:extLst>
      <p:ext uri="{BB962C8B-B14F-4D97-AF65-F5344CB8AC3E}">
        <p14:creationId xmlns:p14="http://schemas.microsoft.com/office/powerpoint/2010/main" val="376284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 blauer Rahmen einspaltig">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429552" cy="1143008"/>
          </a:xfrm>
          <a:prstGeom prst="rect">
            <a:avLst/>
          </a:prstGeom>
        </p:spPr>
        <p:txBody>
          <a:bodyPr/>
          <a:lstStyle>
            <a:lvl1pPr>
              <a:defRPr>
                <a:latin typeface="Arial"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857224" y="2571744"/>
            <a:ext cx="7429552" cy="3554419"/>
          </a:xfrm>
        </p:spPr>
        <p:txBody>
          <a:bodyPr/>
          <a:lstStyle>
            <a:lvl1pPr>
              <a:buNone/>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4" name="Datumsplatzhalter 3"/>
          <p:cNvSpPr>
            <a:spLocks noGrp="1"/>
          </p:cNvSpPr>
          <p:nvPr>
            <p:ph type="dt" sz="half" idx="10"/>
          </p:nvPr>
        </p:nvSpPr>
        <p:spPr>
          <a:xfrm>
            <a:off x="857250" y="6356350"/>
            <a:ext cx="1630363" cy="365125"/>
          </a:xfrm>
        </p:spPr>
        <p:txBody>
          <a:bodyPr/>
          <a:lstStyle>
            <a:lvl1pPr marL="0" algn="l" defTabSz="914400" rtl="0" eaLnBrk="1" latinLnBrk="0" hangingPunct="1">
              <a:defRPr lang="de-DE" sz="1200" kern="1200" baseline="0">
                <a:solidFill>
                  <a:srgbClr val="006699"/>
                </a:solidFill>
                <a:latin typeface="Arial" pitchFamily="34" charset="0"/>
                <a:ea typeface="+mn-ea"/>
                <a:cs typeface="Arial" pitchFamily="34" charset="0"/>
              </a:defRPr>
            </a:lvl1pPr>
          </a:lstStyle>
          <a:p>
            <a:pPr>
              <a:defRPr/>
            </a:pPr>
            <a:fld id="{9044947D-D088-41CD-8C1E-2F405DB3DDD0}" type="datetimeFigureOut">
              <a:rPr lang="de-AT"/>
              <a:pPr>
                <a:defRPr/>
              </a:pPr>
              <a:t>17.02.2021</a:t>
            </a:fld>
            <a:endParaRPr lang="de-AT" dirty="0"/>
          </a:p>
        </p:txBody>
      </p:sp>
      <p:sp>
        <p:nvSpPr>
          <p:cNvPr id="5" name="Fußzeilenplatzhalter 4"/>
          <p:cNvSpPr>
            <a:spLocks noGrp="1"/>
          </p:cNvSpPr>
          <p:nvPr>
            <p:ph type="ftr" sz="quarter" idx="11"/>
          </p:nvPr>
        </p:nvSpPr>
        <p:spPr/>
        <p:txBody>
          <a:bodyPr/>
          <a:lstStyle>
            <a:lvl1pPr>
              <a:defRPr lang="de-DE" sz="1200" kern="1200" baseline="0">
                <a:solidFill>
                  <a:srgbClr val="006699"/>
                </a:solidFill>
                <a:latin typeface="Arial" pitchFamily="34" charset="0"/>
                <a:ea typeface="+mn-ea"/>
                <a:cs typeface="Arial" pitchFamily="34" charset="0"/>
              </a:defRPr>
            </a:lvl1pPr>
          </a:lstStyle>
          <a:p>
            <a:pPr>
              <a:defRPr/>
            </a:pPr>
            <a:endParaRPr lang="de-AT"/>
          </a:p>
        </p:txBody>
      </p:sp>
      <p:sp>
        <p:nvSpPr>
          <p:cNvPr id="6" name="Foliennummernplatzhalter 5"/>
          <p:cNvSpPr>
            <a:spLocks noGrp="1"/>
          </p:cNvSpPr>
          <p:nvPr>
            <p:ph type="sldNum" sz="quarter" idx="12"/>
          </p:nvPr>
        </p:nvSpPr>
        <p:spPr>
          <a:xfrm>
            <a:off x="6553200" y="6356350"/>
            <a:ext cx="1733550" cy="365125"/>
          </a:xfrm>
        </p:spPr>
        <p:txBody>
          <a:bodyPr/>
          <a:lstStyle>
            <a:lvl1pPr>
              <a:defRPr>
                <a:solidFill>
                  <a:srgbClr val="006699"/>
                </a:solidFill>
                <a:latin typeface="Arial" panose="020B0604020202020204" pitchFamily="34" charset="0"/>
              </a:defRPr>
            </a:lvl1pPr>
          </a:lstStyle>
          <a:p>
            <a:fld id="{74B1FD82-CEFE-4AE8-BB22-D3F7035A300F}" type="slidenum">
              <a:rPr lang="de-AT" altLang="de-DE"/>
              <a:pPr/>
              <a:t>‹Nr.›</a:t>
            </a:fld>
            <a:endParaRPr lang="de-AT" altLang="de-DE"/>
          </a:p>
        </p:txBody>
      </p:sp>
    </p:spTree>
    <p:extLst>
      <p:ext uri="{BB962C8B-B14F-4D97-AF65-F5344CB8AC3E}">
        <p14:creationId xmlns:p14="http://schemas.microsoft.com/office/powerpoint/2010/main" val="180289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alt blauer Rahmen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857225" y="1285860"/>
            <a:ext cx="7429552" cy="1143008"/>
          </a:xfrm>
          <a:prstGeom prst="rect">
            <a:avLst/>
          </a:prstGeom>
        </p:spPr>
        <p:txBody>
          <a:bodyPr/>
          <a:lstStyle>
            <a:lvl1pPr>
              <a:defRPr>
                <a:latin typeface="Arial"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857224" y="2571744"/>
            <a:ext cx="3500462" cy="355441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4" name="Inhaltsplatzhalter 3"/>
          <p:cNvSpPr>
            <a:spLocks noGrp="1"/>
          </p:cNvSpPr>
          <p:nvPr>
            <p:ph sz="half" idx="2"/>
          </p:nvPr>
        </p:nvSpPr>
        <p:spPr>
          <a:xfrm>
            <a:off x="4786314" y="2571744"/>
            <a:ext cx="3500462" cy="355441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5" name="Datumsplatzhalter 4"/>
          <p:cNvSpPr>
            <a:spLocks noGrp="1"/>
          </p:cNvSpPr>
          <p:nvPr>
            <p:ph type="dt" sz="half" idx="10"/>
          </p:nvPr>
        </p:nvSpPr>
        <p:spPr>
          <a:xfrm>
            <a:off x="857250" y="6356350"/>
            <a:ext cx="1643063" cy="365125"/>
          </a:xfrm>
        </p:spPr>
        <p:txBody>
          <a:bodyPr/>
          <a:lstStyle>
            <a:lvl1pPr>
              <a:defRPr baseline="0">
                <a:solidFill>
                  <a:srgbClr val="006699"/>
                </a:solidFill>
                <a:latin typeface="Arial" pitchFamily="34" charset="0"/>
                <a:cs typeface="Arial" pitchFamily="34" charset="0"/>
              </a:defRPr>
            </a:lvl1pPr>
          </a:lstStyle>
          <a:p>
            <a:pPr>
              <a:defRPr/>
            </a:pPr>
            <a:fld id="{E5178ADA-3B17-4947-9906-57A7C8CDC7C8}" type="datetimeFigureOut">
              <a:rPr lang="de-DE"/>
              <a:pPr>
                <a:defRPr/>
              </a:pPr>
              <a:t>17.02.2021</a:t>
            </a:fld>
            <a:endParaRPr lang="de-DE" dirty="0"/>
          </a:p>
        </p:txBody>
      </p:sp>
      <p:sp>
        <p:nvSpPr>
          <p:cNvPr id="6" name="Fußzeilenplatzhalter 5"/>
          <p:cNvSpPr>
            <a:spLocks noGrp="1"/>
          </p:cNvSpPr>
          <p:nvPr>
            <p:ph type="ftr" sz="quarter" idx="11"/>
          </p:nvPr>
        </p:nvSpPr>
        <p:spPr/>
        <p:txBody>
          <a:bodyPr/>
          <a:lstStyle>
            <a:lvl1pPr>
              <a:defRPr baseline="0">
                <a:solidFill>
                  <a:srgbClr val="006699"/>
                </a:solidFill>
                <a:latin typeface="Arial" pitchFamily="34" charset="0"/>
                <a:cs typeface="Arial" pitchFamily="34" charset="0"/>
              </a:defRPr>
            </a:lvl1pPr>
          </a:lstStyle>
          <a:p>
            <a:pPr>
              <a:defRPr/>
            </a:pPr>
            <a:endParaRPr lang="de-DE"/>
          </a:p>
        </p:txBody>
      </p:sp>
      <p:sp>
        <p:nvSpPr>
          <p:cNvPr id="7" name="Foliennummernplatzhalter 6"/>
          <p:cNvSpPr>
            <a:spLocks noGrp="1"/>
          </p:cNvSpPr>
          <p:nvPr>
            <p:ph type="sldNum" sz="quarter" idx="12"/>
          </p:nvPr>
        </p:nvSpPr>
        <p:spPr>
          <a:xfrm>
            <a:off x="6553200" y="6356350"/>
            <a:ext cx="1733550" cy="365125"/>
          </a:xfrm>
        </p:spPr>
        <p:txBody>
          <a:bodyPr/>
          <a:lstStyle>
            <a:lvl1pPr>
              <a:defRPr>
                <a:solidFill>
                  <a:srgbClr val="006699"/>
                </a:solidFill>
                <a:latin typeface="Arial" panose="020B0604020202020204" pitchFamily="34" charset="0"/>
              </a:defRPr>
            </a:lvl1pPr>
          </a:lstStyle>
          <a:p>
            <a:fld id="{79658AD0-3CF1-4456-81E4-37DF3869BE89}" type="slidenum">
              <a:rPr lang="de-DE" altLang="de-DE"/>
              <a:pPr/>
              <a:t>‹Nr.›</a:t>
            </a:fld>
            <a:endParaRPr lang="de-DE" altLang="de-DE"/>
          </a:p>
        </p:txBody>
      </p:sp>
    </p:spTree>
    <p:extLst>
      <p:ext uri="{BB962C8B-B14F-4D97-AF65-F5344CB8AC3E}">
        <p14:creationId xmlns:p14="http://schemas.microsoft.com/office/powerpoint/2010/main" val="336254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blauer Rahmen einspaltig">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429552" cy="1143008"/>
          </a:xfrm>
          <a:prstGeom prst="rect">
            <a:avLst/>
          </a:prstGeom>
        </p:spPr>
        <p:txBody>
          <a:bodyPr/>
          <a:lstStyle>
            <a:lvl1pPr>
              <a:defRPr>
                <a:latin typeface="Arial"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857224" y="2571744"/>
            <a:ext cx="7429552" cy="3554419"/>
          </a:xfrm>
        </p:spPr>
        <p:txBody>
          <a:bodyPr/>
          <a:lstStyle>
            <a:lvl1pPr>
              <a:buNone/>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4" name="Datumsplatzhalter 3"/>
          <p:cNvSpPr>
            <a:spLocks noGrp="1"/>
          </p:cNvSpPr>
          <p:nvPr>
            <p:ph type="dt" sz="half" idx="10"/>
          </p:nvPr>
        </p:nvSpPr>
        <p:spPr>
          <a:xfrm>
            <a:off x="857250" y="6356350"/>
            <a:ext cx="1630363" cy="365125"/>
          </a:xfrm>
        </p:spPr>
        <p:txBody>
          <a:bodyPr/>
          <a:lstStyle>
            <a:lvl1pPr marL="0" algn="l" defTabSz="914400" rtl="0" eaLnBrk="1" latinLnBrk="0" hangingPunct="1">
              <a:defRPr lang="de-DE" sz="1200" kern="1200" baseline="0">
                <a:solidFill>
                  <a:srgbClr val="006699"/>
                </a:solidFill>
                <a:latin typeface="Arial" pitchFamily="34" charset="0"/>
                <a:ea typeface="+mn-ea"/>
                <a:cs typeface="Arial" pitchFamily="34" charset="0"/>
              </a:defRPr>
            </a:lvl1pPr>
          </a:lstStyle>
          <a:p>
            <a:pPr>
              <a:defRPr/>
            </a:pPr>
            <a:fld id="{7A3C2B1B-172C-4442-BA63-43DC107DD02E}" type="datetimeFigureOut">
              <a:rPr lang="de-AT"/>
              <a:pPr>
                <a:defRPr/>
              </a:pPr>
              <a:t>17.02.2021</a:t>
            </a:fld>
            <a:endParaRPr lang="de-AT" dirty="0"/>
          </a:p>
        </p:txBody>
      </p:sp>
      <p:sp>
        <p:nvSpPr>
          <p:cNvPr id="5" name="Fußzeilenplatzhalter 4"/>
          <p:cNvSpPr>
            <a:spLocks noGrp="1"/>
          </p:cNvSpPr>
          <p:nvPr>
            <p:ph type="ftr" sz="quarter" idx="11"/>
          </p:nvPr>
        </p:nvSpPr>
        <p:spPr/>
        <p:txBody>
          <a:bodyPr/>
          <a:lstStyle>
            <a:lvl1pPr>
              <a:defRPr lang="de-DE" sz="1200" kern="1200" baseline="0">
                <a:solidFill>
                  <a:srgbClr val="006699"/>
                </a:solidFill>
                <a:latin typeface="Arial" pitchFamily="34" charset="0"/>
                <a:ea typeface="+mn-ea"/>
                <a:cs typeface="Arial" pitchFamily="34" charset="0"/>
              </a:defRPr>
            </a:lvl1pPr>
          </a:lstStyle>
          <a:p>
            <a:pPr>
              <a:defRPr/>
            </a:pPr>
            <a:endParaRPr lang="de-AT"/>
          </a:p>
        </p:txBody>
      </p:sp>
      <p:sp>
        <p:nvSpPr>
          <p:cNvPr id="6" name="Foliennummernplatzhalter 5"/>
          <p:cNvSpPr>
            <a:spLocks noGrp="1"/>
          </p:cNvSpPr>
          <p:nvPr>
            <p:ph type="sldNum" sz="quarter" idx="12"/>
          </p:nvPr>
        </p:nvSpPr>
        <p:spPr>
          <a:xfrm>
            <a:off x="6553200" y="6356350"/>
            <a:ext cx="1733550" cy="365125"/>
          </a:xfrm>
        </p:spPr>
        <p:txBody>
          <a:bodyPr/>
          <a:lstStyle>
            <a:lvl1pPr>
              <a:defRPr>
                <a:solidFill>
                  <a:srgbClr val="006699"/>
                </a:solidFill>
                <a:latin typeface="Arial" panose="020B0604020202020204" pitchFamily="34" charset="0"/>
              </a:defRPr>
            </a:lvl1pPr>
          </a:lstStyle>
          <a:p>
            <a:fld id="{507FFDFA-B8D2-4013-8DCD-E45F6073AA58}" type="slidenum">
              <a:rPr lang="de-AT" altLang="de-DE"/>
              <a:pPr/>
              <a:t>‹Nr.›</a:t>
            </a:fld>
            <a:endParaRPr lang="de-AT" altLang="de-DE"/>
          </a:p>
        </p:txBody>
      </p:sp>
    </p:spTree>
    <p:extLst>
      <p:ext uri="{BB962C8B-B14F-4D97-AF65-F5344CB8AC3E}">
        <p14:creationId xmlns:p14="http://schemas.microsoft.com/office/powerpoint/2010/main" val="191499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alt blauer Rahmen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857225" y="1285860"/>
            <a:ext cx="7429552" cy="1143008"/>
          </a:xfrm>
          <a:prstGeom prst="rect">
            <a:avLst/>
          </a:prstGeom>
        </p:spPr>
        <p:txBody>
          <a:bodyPr/>
          <a:lstStyle>
            <a:lvl1pPr>
              <a:defRPr>
                <a:latin typeface="Arial"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857224" y="2571744"/>
            <a:ext cx="3500462" cy="355441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4" name="Inhaltsplatzhalter 3"/>
          <p:cNvSpPr>
            <a:spLocks noGrp="1"/>
          </p:cNvSpPr>
          <p:nvPr>
            <p:ph sz="half" idx="2"/>
          </p:nvPr>
        </p:nvSpPr>
        <p:spPr>
          <a:xfrm>
            <a:off x="4786314" y="2571744"/>
            <a:ext cx="3500462" cy="3554419"/>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5" name="Datumsplatzhalter 4"/>
          <p:cNvSpPr>
            <a:spLocks noGrp="1"/>
          </p:cNvSpPr>
          <p:nvPr>
            <p:ph type="dt" sz="half" idx="10"/>
          </p:nvPr>
        </p:nvSpPr>
        <p:spPr>
          <a:xfrm>
            <a:off x="857250" y="6356350"/>
            <a:ext cx="1643063" cy="365125"/>
          </a:xfrm>
        </p:spPr>
        <p:txBody>
          <a:bodyPr/>
          <a:lstStyle>
            <a:lvl1pPr>
              <a:defRPr baseline="0">
                <a:solidFill>
                  <a:srgbClr val="006699"/>
                </a:solidFill>
                <a:latin typeface="Arial" pitchFamily="34" charset="0"/>
                <a:cs typeface="Arial" pitchFamily="34" charset="0"/>
              </a:defRPr>
            </a:lvl1pPr>
          </a:lstStyle>
          <a:p>
            <a:pPr>
              <a:defRPr/>
            </a:pPr>
            <a:fld id="{190ACF11-0BCA-4D71-9E27-940BDFAA52C5}" type="datetimeFigureOut">
              <a:rPr lang="de-DE"/>
              <a:pPr>
                <a:defRPr/>
              </a:pPr>
              <a:t>17.02.2021</a:t>
            </a:fld>
            <a:endParaRPr lang="de-DE" dirty="0"/>
          </a:p>
        </p:txBody>
      </p:sp>
      <p:sp>
        <p:nvSpPr>
          <p:cNvPr id="6" name="Fußzeilenplatzhalter 5"/>
          <p:cNvSpPr>
            <a:spLocks noGrp="1"/>
          </p:cNvSpPr>
          <p:nvPr>
            <p:ph type="ftr" sz="quarter" idx="11"/>
          </p:nvPr>
        </p:nvSpPr>
        <p:spPr/>
        <p:txBody>
          <a:bodyPr/>
          <a:lstStyle>
            <a:lvl1pPr>
              <a:defRPr baseline="0">
                <a:solidFill>
                  <a:srgbClr val="006699"/>
                </a:solidFill>
                <a:latin typeface="Arial" pitchFamily="34" charset="0"/>
                <a:cs typeface="Arial" pitchFamily="34" charset="0"/>
              </a:defRPr>
            </a:lvl1pPr>
          </a:lstStyle>
          <a:p>
            <a:pPr>
              <a:defRPr/>
            </a:pPr>
            <a:endParaRPr lang="de-DE"/>
          </a:p>
        </p:txBody>
      </p:sp>
      <p:sp>
        <p:nvSpPr>
          <p:cNvPr id="7" name="Foliennummernplatzhalter 6"/>
          <p:cNvSpPr>
            <a:spLocks noGrp="1"/>
          </p:cNvSpPr>
          <p:nvPr>
            <p:ph type="sldNum" sz="quarter" idx="12"/>
          </p:nvPr>
        </p:nvSpPr>
        <p:spPr>
          <a:xfrm>
            <a:off x="6553200" y="6356350"/>
            <a:ext cx="1733550" cy="365125"/>
          </a:xfrm>
        </p:spPr>
        <p:txBody>
          <a:bodyPr/>
          <a:lstStyle>
            <a:lvl1pPr>
              <a:defRPr>
                <a:solidFill>
                  <a:srgbClr val="006699"/>
                </a:solidFill>
                <a:latin typeface="Arial" panose="020B0604020202020204" pitchFamily="34" charset="0"/>
              </a:defRPr>
            </a:lvl1pPr>
          </a:lstStyle>
          <a:p>
            <a:fld id="{64D45FCF-2D59-4920-961B-EED895801128}" type="slidenum">
              <a:rPr lang="de-DE" altLang="de-DE"/>
              <a:pPr/>
              <a:t>‹Nr.›</a:t>
            </a:fld>
            <a:endParaRPr lang="de-DE" altLang="de-DE"/>
          </a:p>
        </p:txBody>
      </p:sp>
    </p:spTree>
    <p:extLst>
      <p:ext uri="{BB962C8B-B14F-4D97-AF65-F5344CB8AC3E}">
        <p14:creationId xmlns:p14="http://schemas.microsoft.com/office/powerpoint/2010/main" val="721459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 7" descr="TU_rendering.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uppieren 14"/>
          <p:cNvGrpSpPr>
            <a:grpSpLocks/>
          </p:cNvGrpSpPr>
          <p:nvPr/>
        </p:nvGrpSpPr>
        <p:grpSpPr bwMode="auto">
          <a:xfrm>
            <a:off x="0" y="2076450"/>
            <a:ext cx="8642350" cy="4781550"/>
            <a:chOff x="0" y="2076528"/>
            <a:chExt cx="8642400" cy="4781472"/>
          </a:xfrm>
        </p:grpSpPr>
        <p:sp>
          <p:nvSpPr>
            <p:cNvPr id="1029" name="Rectangle 12"/>
            <p:cNvSpPr>
              <a:spLocks noChangeArrowheads="1"/>
            </p:cNvSpPr>
            <p:nvPr/>
          </p:nvSpPr>
          <p:spPr bwMode="auto">
            <a:xfrm>
              <a:off x="0" y="2076528"/>
              <a:ext cx="8143922" cy="4781472"/>
            </a:xfrm>
            <a:prstGeom prst="rect">
              <a:avLst/>
            </a:prstGeom>
            <a:solidFill>
              <a:srgbClr val="00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de-DE" altLang="de-DE" smtClean="0"/>
            </a:p>
          </p:txBody>
        </p:sp>
        <p:sp>
          <p:nvSpPr>
            <p:cNvPr id="1030" name="Oval 10"/>
            <p:cNvSpPr>
              <a:spLocks noChangeArrowheads="1"/>
            </p:cNvSpPr>
            <p:nvPr/>
          </p:nvSpPr>
          <p:spPr bwMode="auto">
            <a:xfrm>
              <a:off x="7627982" y="2076528"/>
              <a:ext cx="1012831" cy="1012808"/>
            </a:xfrm>
            <a:prstGeom prst="ellipse">
              <a:avLst/>
            </a:prstGeom>
            <a:solidFill>
              <a:srgbClr val="0066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de-DE" altLang="de-DE" smtClean="0"/>
            </a:p>
          </p:txBody>
        </p:sp>
        <p:sp>
          <p:nvSpPr>
            <p:cNvPr id="1031" name="Rectangle 15"/>
            <p:cNvSpPr>
              <a:spLocks noChangeArrowheads="1"/>
            </p:cNvSpPr>
            <p:nvPr/>
          </p:nvSpPr>
          <p:spPr bwMode="auto">
            <a:xfrm>
              <a:off x="4895878" y="2571820"/>
              <a:ext cx="3746522" cy="4286180"/>
            </a:xfrm>
            <a:prstGeom prst="rect">
              <a:avLst/>
            </a:prstGeom>
            <a:solidFill>
              <a:srgbClr val="00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de-DE" altLang="de-DE" smtClean="0"/>
            </a:p>
          </p:txBody>
        </p:sp>
      </p:grpSp>
      <p:pic>
        <p:nvPicPr>
          <p:cNvPr id="1028" name="Grafik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5900" y="215900"/>
            <a:ext cx="37084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EE7EC"/>
        </a:solidFill>
        <a:effectLst/>
      </p:bgPr>
    </p:bg>
    <p:spTree>
      <p:nvGrpSpPr>
        <p:cNvPr id="1" name=""/>
        <p:cNvGrpSpPr/>
        <p:nvPr/>
      </p:nvGrpSpPr>
      <p:grpSpPr>
        <a:xfrm>
          <a:off x="0" y="0"/>
          <a:ext cx="0" cy="0"/>
          <a:chOff x="0" y="0"/>
          <a:chExt cx="0" cy="0"/>
        </a:xfrm>
      </p:grpSpPr>
      <p:sp>
        <p:nvSpPr>
          <p:cNvPr id="2050"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1F55133-1DE2-4011-9A69-BE95AE7656FF}" type="datetimeFigureOut">
              <a:rPr lang="de-DE"/>
              <a:pPr>
                <a:defRPr/>
              </a:pPr>
              <a:t>17.02.2021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AFCAF05-5FBE-4AC3-B1F1-3E74FA27012E}" type="slidenum">
              <a:rPr lang="de-DE" altLang="de-DE"/>
              <a:pPr/>
              <a:t>‹Nr.›</a:t>
            </a:fld>
            <a:endParaRPr lang="de-DE" altLang="de-DE"/>
          </a:p>
        </p:txBody>
      </p:sp>
      <p:grpSp>
        <p:nvGrpSpPr>
          <p:cNvPr id="2" name="Gruppieren 11"/>
          <p:cNvGrpSpPr/>
          <p:nvPr/>
        </p:nvGrpSpPr>
        <p:grpSpPr>
          <a:xfrm>
            <a:off x="0" y="857232"/>
            <a:ext cx="8642400" cy="6000768"/>
            <a:chOff x="0" y="1214422"/>
            <a:chExt cx="8642400" cy="5643578"/>
          </a:xfrm>
          <a:solidFill>
            <a:schemeClr val="bg1"/>
          </a:solidFill>
        </p:grpSpPr>
        <p:sp>
          <p:nvSpPr>
            <p:cNvPr id="9" name="Rectangle 12"/>
            <p:cNvSpPr>
              <a:spLocks noChangeArrowheads="1"/>
            </p:cNvSpPr>
            <p:nvPr/>
          </p:nvSpPr>
          <p:spPr bwMode="auto">
            <a:xfrm>
              <a:off x="0" y="1214422"/>
              <a:ext cx="8143900" cy="5643578"/>
            </a:xfrm>
            <a:prstGeom prst="rect">
              <a:avLst/>
            </a:prstGeom>
            <a:grpFill/>
            <a:ln w="9525">
              <a:noFill/>
              <a:miter lim="800000"/>
              <a:headEnd/>
              <a:tailEnd/>
            </a:ln>
            <a:effectLst/>
          </p:spPr>
          <p:txBody>
            <a:bodyPr wrap="none" anchor="ctr"/>
            <a:lstStyle/>
            <a:p>
              <a:pPr fontAlgn="auto">
                <a:spcBef>
                  <a:spcPts val="0"/>
                </a:spcBef>
                <a:spcAft>
                  <a:spcPts val="0"/>
                </a:spcAft>
                <a:defRPr/>
              </a:pPr>
              <a:endParaRPr lang="de-DE" dirty="0"/>
            </a:p>
          </p:txBody>
        </p:sp>
        <p:sp>
          <p:nvSpPr>
            <p:cNvPr id="10" name="Oval 14"/>
            <p:cNvSpPr>
              <a:spLocks noChangeArrowheads="1"/>
            </p:cNvSpPr>
            <p:nvPr/>
          </p:nvSpPr>
          <p:spPr bwMode="auto">
            <a:xfrm>
              <a:off x="7628400" y="1215215"/>
              <a:ext cx="1011966" cy="1193993"/>
            </a:xfrm>
            <a:prstGeom prst="ellipse">
              <a:avLst/>
            </a:prstGeom>
            <a:grpFill/>
            <a:ln w="9525">
              <a:noFill/>
              <a:round/>
              <a:headEnd/>
              <a:tailEnd/>
            </a:ln>
            <a:effectLst/>
          </p:spPr>
          <p:txBody>
            <a:bodyPr wrap="none" anchor="ctr"/>
            <a:lstStyle/>
            <a:p>
              <a:pPr fontAlgn="auto">
                <a:spcBef>
                  <a:spcPts val="0"/>
                </a:spcBef>
                <a:spcAft>
                  <a:spcPts val="0"/>
                </a:spcAft>
                <a:defRPr/>
              </a:pPr>
              <a:endParaRPr lang="de-DE"/>
            </a:p>
          </p:txBody>
        </p:sp>
        <p:sp>
          <p:nvSpPr>
            <p:cNvPr id="11" name="Rectangle 15"/>
            <p:cNvSpPr>
              <a:spLocks noChangeArrowheads="1"/>
            </p:cNvSpPr>
            <p:nvPr/>
          </p:nvSpPr>
          <p:spPr bwMode="auto">
            <a:xfrm>
              <a:off x="4895586" y="1798926"/>
              <a:ext cx="3746814" cy="5059074"/>
            </a:xfrm>
            <a:prstGeom prst="rect">
              <a:avLst/>
            </a:prstGeom>
            <a:grpFill/>
            <a:ln w="9525">
              <a:noFill/>
              <a:miter lim="800000"/>
              <a:headEnd/>
              <a:tailEnd/>
            </a:ln>
            <a:effectLst/>
          </p:spPr>
          <p:txBody>
            <a:bodyPr wrap="none" anchor="ctr"/>
            <a:lstStyle/>
            <a:p>
              <a:pPr fontAlgn="auto">
                <a:spcBef>
                  <a:spcPts val="0"/>
                </a:spcBef>
                <a:spcAft>
                  <a:spcPts val="0"/>
                </a:spcAft>
                <a:defRPr/>
              </a:pPr>
              <a:endParaRPr lang="de-DE"/>
            </a:p>
          </p:txBody>
        </p:sp>
      </p:grpSp>
      <p:pic>
        <p:nvPicPr>
          <p:cNvPr id="2055" name="Grafik 12" descr="TU_Logo.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5900" y="215900"/>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6" r:id="rId1"/>
    <p:sldLayoutId id="2147483747" r:id="rId2"/>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a:solidFill>
            <a:schemeClr val="tx1"/>
          </a:solidFill>
          <a:latin typeface="Arial" pitchFamily="34" charset="0"/>
          <a:cs typeface="Arial" pitchFamily="34" charset="0"/>
        </a:defRPr>
      </a:lvl2pPr>
      <a:lvl3pPr algn="l" rtl="0" eaLnBrk="0" fontAlgn="base" hangingPunct="0">
        <a:spcBef>
          <a:spcPct val="0"/>
        </a:spcBef>
        <a:spcAft>
          <a:spcPct val="0"/>
        </a:spcAft>
        <a:defRPr sz="3600">
          <a:solidFill>
            <a:schemeClr val="tx1"/>
          </a:solidFill>
          <a:latin typeface="Arial" pitchFamily="34" charset="0"/>
          <a:cs typeface="Arial" pitchFamily="34" charset="0"/>
        </a:defRPr>
      </a:lvl3pPr>
      <a:lvl4pPr algn="l" rtl="0" eaLnBrk="0" fontAlgn="base" hangingPunct="0">
        <a:spcBef>
          <a:spcPct val="0"/>
        </a:spcBef>
        <a:spcAft>
          <a:spcPct val="0"/>
        </a:spcAft>
        <a:defRPr sz="3600">
          <a:solidFill>
            <a:schemeClr val="tx1"/>
          </a:solidFill>
          <a:latin typeface="Arial" pitchFamily="34" charset="0"/>
          <a:cs typeface="Arial" pitchFamily="34" charset="0"/>
        </a:defRPr>
      </a:lvl4pPr>
      <a:lvl5pPr algn="l" rtl="0" eaLnBrk="0" fontAlgn="base" hangingPunct="0">
        <a:spcBef>
          <a:spcPct val="0"/>
        </a:spcBef>
        <a:spcAft>
          <a:spcPct val="0"/>
        </a:spcAft>
        <a:defRPr sz="3600">
          <a:solidFill>
            <a:schemeClr val="tx1"/>
          </a:solidFill>
          <a:latin typeface="Arial" pitchFamily="34" charset="0"/>
          <a:cs typeface="Arial" pitchFamily="34" charset="0"/>
        </a:defRPr>
      </a:lvl5pPr>
      <a:lvl6pPr marL="457200" algn="l" rtl="0" fontAlgn="base">
        <a:spcBef>
          <a:spcPct val="0"/>
        </a:spcBef>
        <a:spcAft>
          <a:spcPct val="0"/>
        </a:spcAft>
        <a:defRPr sz="3600">
          <a:solidFill>
            <a:schemeClr val="tx1"/>
          </a:solidFill>
          <a:latin typeface="Arial" pitchFamily="34" charset="0"/>
          <a:cs typeface="Arial" pitchFamily="34" charset="0"/>
        </a:defRPr>
      </a:lvl6pPr>
      <a:lvl7pPr marL="914400" algn="l" rtl="0" fontAlgn="base">
        <a:spcBef>
          <a:spcPct val="0"/>
        </a:spcBef>
        <a:spcAft>
          <a:spcPct val="0"/>
        </a:spcAft>
        <a:defRPr sz="3600">
          <a:solidFill>
            <a:schemeClr val="tx1"/>
          </a:solidFill>
          <a:latin typeface="Arial" pitchFamily="34" charset="0"/>
          <a:cs typeface="Arial" pitchFamily="34" charset="0"/>
        </a:defRPr>
      </a:lvl7pPr>
      <a:lvl8pPr marL="1371600" algn="l" rtl="0" fontAlgn="base">
        <a:spcBef>
          <a:spcPct val="0"/>
        </a:spcBef>
        <a:spcAft>
          <a:spcPct val="0"/>
        </a:spcAft>
        <a:defRPr sz="3600">
          <a:solidFill>
            <a:schemeClr val="tx1"/>
          </a:solidFill>
          <a:latin typeface="Arial" pitchFamily="34" charset="0"/>
          <a:cs typeface="Arial" pitchFamily="34" charset="0"/>
        </a:defRPr>
      </a:lvl8pPr>
      <a:lvl9pPr marL="1828800" algn="l" rtl="0" fontAlgn="base">
        <a:spcBef>
          <a:spcPct val="0"/>
        </a:spcBef>
        <a:spcAft>
          <a:spcPct val="0"/>
        </a:spcAft>
        <a:defRPr sz="36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006699"/>
        </a:buClr>
        <a:buSzPct val="110000"/>
        <a:buFont typeface="Wingdings" panose="05000000000000000000" pitchFamily="2" charset="2"/>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006699"/>
        </a:buClr>
        <a:buSzPct val="120000"/>
        <a:buFont typeface="Arial" panose="020B0604020202020204" pitchFamily="34"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006699"/>
        </a:buClr>
        <a:buSzPct val="120000"/>
        <a:buFont typeface="Symbol" panose="05050102010706020507" pitchFamily="18" charset="2"/>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9EE1F88-A632-411E-BB28-44949FEC3921}" type="datetimeFigureOut">
              <a:rPr lang="de-DE"/>
              <a:pPr>
                <a:defRPr/>
              </a:pPr>
              <a:t>17.02.2021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1A29A37-920A-4AE9-93C4-55BD3E798295}" type="slidenum">
              <a:rPr lang="de-DE" altLang="de-DE"/>
              <a:pPr/>
              <a:t>‹Nr.›</a:t>
            </a:fld>
            <a:endParaRPr lang="de-DE" altLang="de-DE"/>
          </a:p>
        </p:txBody>
      </p:sp>
      <p:grpSp>
        <p:nvGrpSpPr>
          <p:cNvPr id="2" name="Gruppieren 11"/>
          <p:cNvGrpSpPr/>
          <p:nvPr/>
        </p:nvGrpSpPr>
        <p:grpSpPr>
          <a:xfrm>
            <a:off x="0" y="857232"/>
            <a:ext cx="8642400" cy="6000768"/>
            <a:chOff x="0" y="1214422"/>
            <a:chExt cx="8642400" cy="5643578"/>
          </a:xfrm>
          <a:solidFill>
            <a:srgbClr val="DEE7EC"/>
          </a:solidFill>
        </p:grpSpPr>
        <p:sp>
          <p:nvSpPr>
            <p:cNvPr id="9" name="Rectangle 12"/>
            <p:cNvSpPr>
              <a:spLocks noChangeArrowheads="1"/>
            </p:cNvSpPr>
            <p:nvPr/>
          </p:nvSpPr>
          <p:spPr bwMode="auto">
            <a:xfrm>
              <a:off x="0" y="1214422"/>
              <a:ext cx="8143900" cy="5643578"/>
            </a:xfrm>
            <a:prstGeom prst="rect">
              <a:avLst/>
            </a:prstGeom>
            <a:grpFill/>
            <a:ln w="9525">
              <a:noFill/>
              <a:miter lim="800000"/>
              <a:headEnd/>
              <a:tailEnd/>
            </a:ln>
            <a:effectLst/>
          </p:spPr>
          <p:txBody>
            <a:bodyPr wrap="none" anchor="ctr"/>
            <a:lstStyle/>
            <a:p>
              <a:pPr fontAlgn="auto">
                <a:spcBef>
                  <a:spcPts val="0"/>
                </a:spcBef>
                <a:spcAft>
                  <a:spcPts val="0"/>
                </a:spcAft>
                <a:defRPr/>
              </a:pPr>
              <a:endParaRPr lang="de-DE"/>
            </a:p>
          </p:txBody>
        </p:sp>
        <p:sp>
          <p:nvSpPr>
            <p:cNvPr id="10" name="Oval 14"/>
            <p:cNvSpPr>
              <a:spLocks noChangeArrowheads="1"/>
            </p:cNvSpPr>
            <p:nvPr/>
          </p:nvSpPr>
          <p:spPr bwMode="auto">
            <a:xfrm>
              <a:off x="7628400" y="1215215"/>
              <a:ext cx="1011966" cy="1193993"/>
            </a:xfrm>
            <a:prstGeom prst="ellipse">
              <a:avLst/>
            </a:prstGeom>
            <a:grpFill/>
            <a:ln w="9525">
              <a:noFill/>
              <a:round/>
              <a:headEnd/>
              <a:tailEnd/>
            </a:ln>
            <a:effectLst/>
          </p:spPr>
          <p:txBody>
            <a:bodyPr wrap="none" anchor="ctr"/>
            <a:lstStyle/>
            <a:p>
              <a:pPr fontAlgn="auto">
                <a:spcBef>
                  <a:spcPts val="0"/>
                </a:spcBef>
                <a:spcAft>
                  <a:spcPts val="0"/>
                </a:spcAft>
                <a:defRPr/>
              </a:pPr>
              <a:endParaRPr lang="de-DE"/>
            </a:p>
          </p:txBody>
        </p:sp>
        <p:sp>
          <p:nvSpPr>
            <p:cNvPr id="11" name="Rectangle 15"/>
            <p:cNvSpPr>
              <a:spLocks noChangeArrowheads="1"/>
            </p:cNvSpPr>
            <p:nvPr/>
          </p:nvSpPr>
          <p:spPr bwMode="auto">
            <a:xfrm>
              <a:off x="4895586" y="1798926"/>
              <a:ext cx="3746814" cy="5059074"/>
            </a:xfrm>
            <a:prstGeom prst="rect">
              <a:avLst/>
            </a:prstGeom>
            <a:grpFill/>
            <a:ln w="9525">
              <a:noFill/>
              <a:miter lim="800000"/>
              <a:headEnd/>
              <a:tailEnd/>
            </a:ln>
            <a:effectLst/>
          </p:spPr>
          <p:txBody>
            <a:bodyPr wrap="none" anchor="ctr"/>
            <a:lstStyle/>
            <a:p>
              <a:pPr fontAlgn="auto">
                <a:spcBef>
                  <a:spcPts val="0"/>
                </a:spcBef>
                <a:spcAft>
                  <a:spcPts val="0"/>
                </a:spcAft>
                <a:defRPr/>
              </a:pPr>
              <a:endParaRPr lang="de-DE"/>
            </a:p>
          </p:txBody>
        </p:sp>
      </p:grpSp>
      <p:pic>
        <p:nvPicPr>
          <p:cNvPr id="3079" name="Grafik 12" descr="TU_Logo.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5900" y="215900"/>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8" r:id="rId1"/>
    <p:sldLayoutId id="2147483749" r:id="rId2"/>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a:solidFill>
            <a:schemeClr val="tx1"/>
          </a:solidFill>
          <a:latin typeface="Arial" pitchFamily="34" charset="0"/>
          <a:cs typeface="Arial" pitchFamily="34" charset="0"/>
        </a:defRPr>
      </a:lvl2pPr>
      <a:lvl3pPr algn="l" rtl="0" eaLnBrk="0" fontAlgn="base" hangingPunct="0">
        <a:spcBef>
          <a:spcPct val="0"/>
        </a:spcBef>
        <a:spcAft>
          <a:spcPct val="0"/>
        </a:spcAft>
        <a:defRPr sz="3600">
          <a:solidFill>
            <a:schemeClr val="tx1"/>
          </a:solidFill>
          <a:latin typeface="Arial" pitchFamily="34" charset="0"/>
          <a:cs typeface="Arial" pitchFamily="34" charset="0"/>
        </a:defRPr>
      </a:lvl3pPr>
      <a:lvl4pPr algn="l" rtl="0" eaLnBrk="0" fontAlgn="base" hangingPunct="0">
        <a:spcBef>
          <a:spcPct val="0"/>
        </a:spcBef>
        <a:spcAft>
          <a:spcPct val="0"/>
        </a:spcAft>
        <a:defRPr sz="3600">
          <a:solidFill>
            <a:schemeClr val="tx1"/>
          </a:solidFill>
          <a:latin typeface="Arial" pitchFamily="34" charset="0"/>
          <a:cs typeface="Arial" pitchFamily="34" charset="0"/>
        </a:defRPr>
      </a:lvl4pPr>
      <a:lvl5pPr algn="l" rtl="0" eaLnBrk="0" fontAlgn="base" hangingPunct="0">
        <a:spcBef>
          <a:spcPct val="0"/>
        </a:spcBef>
        <a:spcAft>
          <a:spcPct val="0"/>
        </a:spcAft>
        <a:defRPr sz="3600">
          <a:solidFill>
            <a:schemeClr val="tx1"/>
          </a:solidFill>
          <a:latin typeface="Arial" pitchFamily="34" charset="0"/>
          <a:cs typeface="Arial" pitchFamily="34" charset="0"/>
        </a:defRPr>
      </a:lvl5pPr>
      <a:lvl6pPr marL="457200" algn="l" rtl="0" fontAlgn="base">
        <a:spcBef>
          <a:spcPct val="0"/>
        </a:spcBef>
        <a:spcAft>
          <a:spcPct val="0"/>
        </a:spcAft>
        <a:defRPr sz="3600">
          <a:solidFill>
            <a:schemeClr val="tx1"/>
          </a:solidFill>
          <a:latin typeface="Arial" pitchFamily="34" charset="0"/>
          <a:cs typeface="Arial" pitchFamily="34" charset="0"/>
        </a:defRPr>
      </a:lvl6pPr>
      <a:lvl7pPr marL="914400" algn="l" rtl="0" fontAlgn="base">
        <a:spcBef>
          <a:spcPct val="0"/>
        </a:spcBef>
        <a:spcAft>
          <a:spcPct val="0"/>
        </a:spcAft>
        <a:defRPr sz="3600">
          <a:solidFill>
            <a:schemeClr val="tx1"/>
          </a:solidFill>
          <a:latin typeface="Arial" pitchFamily="34" charset="0"/>
          <a:cs typeface="Arial" pitchFamily="34" charset="0"/>
        </a:defRPr>
      </a:lvl7pPr>
      <a:lvl8pPr marL="1371600" algn="l" rtl="0" fontAlgn="base">
        <a:spcBef>
          <a:spcPct val="0"/>
        </a:spcBef>
        <a:spcAft>
          <a:spcPct val="0"/>
        </a:spcAft>
        <a:defRPr sz="3600">
          <a:solidFill>
            <a:schemeClr val="tx1"/>
          </a:solidFill>
          <a:latin typeface="Arial" pitchFamily="34" charset="0"/>
          <a:cs typeface="Arial" pitchFamily="34" charset="0"/>
        </a:defRPr>
      </a:lvl8pPr>
      <a:lvl9pPr marL="1828800" algn="l" rtl="0" fontAlgn="base">
        <a:spcBef>
          <a:spcPct val="0"/>
        </a:spcBef>
        <a:spcAft>
          <a:spcPct val="0"/>
        </a:spcAft>
        <a:defRPr sz="36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006699"/>
        </a:buClr>
        <a:buSzPct val="110000"/>
        <a:buFont typeface="Wingdings" panose="05000000000000000000" pitchFamily="2" charset="2"/>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006699"/>
        </a:buClr>
        <a:buSzPct val="120000"/>
        <a:buFont typeface="Arial" panose="020B0604020202020204" pitchFamily="34"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006699"/>
        </a:buClr>
        <a:buSzPct val="120000"/>
        <a:buFont typeface="Symbol" panose="05050102010706020507" pitchFamily="18" charset="2"/>
        <a:buChar char="-"/>
        <a:defRPr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ctrTitle"/>
          </p:nvPr>
        </p:nvSpPr>
        <p:spPr bwMode="auto">
          <a:xfrm>
            <a:off x="1643063" y="2928938"/>
            <a:ext cx="6143625" cy="1255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a:t>Gender in der Lehre</a:t>
            </a:r>
            <a:br>
              <a:rPr lang="de-DE" altLang="de-DE" dirty="0"/>
            </a:br>
            <a:r>
              <a:rPr lang="de-DE" altLang="de-DE" dirty="0" smtClean="0"/>
              <a:t/>
            </a:r>
            <a:br>
              <a:rPr lang="de-DE" altLang="de-DE" dirty="0" smtClean="0"/>
            </a:br>
            <a:r>
              <a:rPr lang="de-DE" altLang="de-DE" dirty="0" smtClean="0"/>
              <a:t>Daten </a:t>
            </a:r>
            <a:r>
              <a:rPr lang="de-DE" altLang="de-DE" dirty="0"/>
              <a:t>&amp; Fakten</a:t>
            </a:r>
            <a:endParaRPr lang="de-DE" altLang="de-DE" dirty="0" smtClean="0"/>
          </a:p>
        </p:txBody>
      </p:sp>
      <p:sp>
        <p:nvSpPr>
          <p:cNvPr id="9219" name="Untertitel 2"/>
          <p:cNvSpPr>
            <a:spLocks noGrp="1"/>
          </p:cNvSpPr>
          <p:nvPr>
            <p:ph type="subTitle" idx="1"/>
          </p:nvPr>
        </p:nvSpPr>
        <p:spPr bwMode="auto">
          <a:xfrm>
            <a:off x="1643063" y="4500563"/>
            <a:ext cx="6215062" cy="928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ltLang="de-DE" sz="3600" dirty="0" smtClean="0"/>
          </a:p>
          <a:p>
            <a:r>
              <a:rPr lang="de-DE" altLang="de-DE" sz="3600" dirty="0" smtClean="0"/>
              <a:t>MÄNNER </a:t>
            </a:r>
            <a:r>
              <a:rPr lang="de-DE" altLang="de-DE" sz="3600" dirty="0"/>
              <a:t>IM FOKUS</a:t>
            </a:r>
            <a:endParaRPr lang="de-DE" altLang="de-DE"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Lebenserwartung &amp; Sterberisiko</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3" name="Rechteck 2"/>
          <p:cNvSpPr/>
          <p:nvPr/>
        </p:nvSpPr>
        <p:spPr>
          <a:xfrm>
            <a:off x="857224" y="2428868"/>
            <a:ext cx="7819232" cy="4570482"/>
          </a:xfrm>
          <a:prstGeom prst="rect">
            <a:avLst/>
          </a:prstGeom>
        </p:spPr>
        <p:txBody>
          <a:bodyPr wrap="square">
            <a:spAutoFit/>
          </a:bodyPr>
          <a:lstStyle/>
          <a:p>
            <a:r>
              <a:rPr lang="de-AT" sz="2000" dirty="0"/>
              <a:t>Viel </a:t>
            </a:r>
            <a:r>
              <a:rPr lang="de-AT" sz="2000" b="1" dirty="0"/>
              <a:t>mehr junge Männer </a:t>
            </a:r>
            <a:r>
              <a:rPr lang="de-AT" sz="2000" dirty="0"/>
              <a:t>als Frauen </a:t>
            </a:r>
            <a:r>
              <a:rPr lang="de-AT" sz="2000" b="1" dirty="0"/>
              <a:t>sterben in Österreich an Suizid</a:t>
            </a:r>
            <a:r>
              <a:rPr lang="de-AT" sz="2000" dirty="0"/>
              <a:t> oder bei </a:t>
            </a:r>
            <a:r>
              <a:rPr lang="de-AT" sz="2000" b="1" dirty="0"/>
              <a:t>Unfällen</a:t>
            </a:r>
            <a:r>
              <a:rPr lang="de-AT" sz="2000" dirty="0"/>
              <a:t>.</a:t>
            </a:r>
          </a:p>
          <a:p>
            <a:endParaRPr lang="de-AT" sz="2000" dirty="0"/>
          </a:p>
          <a:p>
            <a:r>
              <a:rPr lang="de-AT" sz="2000" dirty="0"/>
              <a:t>In Österreich werden </a:t>
            </a:r>
            <a:r>
              <a:rPr lang="de-AT" sz="2000" b="1" dirty="0"/>
              <a:t>mehr Buben als Mädchen geboren</a:t>
            </a:r>
            <a:r>
              <a:rPr lang="de-AT" sz="2000" dirty="0"/>
              <a:t>. Mit steigendem Lebensalter verändert sich durch die </a:t>
            </a:r>
            <a:r>
              <a:rPr lang="de-AT" sz="2000" b="1" dirty="0"/>
              <a:t>höhere Lebenserwartung der Frauen </a:t>
            </a:r>
            <a:r>
              <a:rPr lang="de-AT" sz="2000" dirty="0"/>
              <a:t>die Geschlechterproportion immer stärker zugunsten des weiblichen Geschlechts. </a:t>
            </a:r>
            <a:endParaRPr lang="de-AT" sz="2000" dirty="0" smtClean="0"/>
          </a:p>
          <a:p>
            <a:endParaRPr lang="de-AT" sz="2000" dirty="0"/>
          </a:p>
          <a:p>
            <a:endParaRPr lang="de-AT" sz="2000" dirty="0" smtClean="0"/>
          </a:p>
          <a:p>
            <a:endParaRPr lang="de-AT" sz="2000" dirty="0"/>
          </a:p>
          <a:p>
            <a:endParaRPr lang="de-AT" sz="2000" dirty="0" smtClean="0"/>
          </a:p>
          <a:p>
            <a:endParaRPr lang="de-AT" sz="2000" dirty="0"/>
          </a:p>
          <a:p>
            <a:endParaRPr lang="de-AT" sz="2000" dirty="0" smtClean="0"/>
          </a:p>
          <a:p>
            <a:r>
              <a:rPr lang="de-AT" sz="1100" dirty="0"/>
              <a:t>Quelle: Statistik Austria</a:t>
            </a:r>
          </a:p>
          <a:p>
            <a:endParaRPr lang="de-AT" sz="2000" dirty="0"/>
          </a:p>
        </p:txBody>
      </p:sp>
    </p:spTree>
    <p:extLst>
      <p:ext uri="{BB962C8B-B14F-4D97-AF65-F5344CB8AC3E}">
        <p14:creationId xmlns:p14="http://schemas.microsoft.com/office/powerpoint/2010/main" val="2256458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Lebenserwartung &amp; Sterberisiko</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3" name="Rechteck 2"/>
          <p:cNvSpPr/>
          <p:nvPr/>
        </p:nvSpPr>
        <p:spPr>
          <a:xfrm>
            <a:off x="857224" y="2110315"/>
            <a:ext cx="7429552" cy="1015663"/>
          </a:xfrm>
          <a:prstGeom prst="rect">
            <a:avLst/>
          </a:prstGeom>
        </p:spPr>
        <p:txBody>
          <a:bodyPr wrap="square">
            <a:spAutoFit/>
          </a:bodyPr>
          <a:lstStyle/>
          <a:p>
            <a:r>
              <a:rPr lang="de-AT" sz="2000" b="1" dirty="0"/>
              <a:t>Männer leben </a:t>
            </a:r>
            <a:r>
              <a:rPr lang="de-AT" sz="2000" dirty="0"/>
              <a:t>in Ö um fast </a:t>
            </a:r>
            <a:r>
              <a:rPr lang="de-AT" sz="2000" b="1" dirty="0"/>
              <a:t>fünf Jahre kürzer als </a:t>
            </a:r>
            <a:r>
              <a:rPr lang="de-AT" sz="2000" b="1" dirty="0" smtClean="0"/>
              <a:t>Frauen</a:t>
            </a:r>
            <a:r>
              <a:rPr lang="de-AT" sz="2000" dirty="0" smtClean="0"/>
              <a:t>.</a:t>
            </a:r>
          </a:p>
          <a:p>
            <a:endParaRPr lang="de-AT" sz="2000" dirty="0"/>
          </a:p>
          <a:p>
            <a:r>
              <a:rPr lang="de-AT" sz="2000" dirty="0"/>
              <a:t> </a:t>
            </a:r>
            <a:r>
              <a:rPr lang="de-AT" sz="2000" dirty="0" smtClean="0"/>
              <a:t>      Lebenserwartung </a:t>
            </a:r>
            <a:r>
              <a:rPr lang="de-AT" sz="2000" dirty="0"/>
              <a:t>bei der Geburt: </a:t>
            </a: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843" y="3125978"/>
            <a:ext cx="3816424" cy="3458634"/>
          </a:xfrm>
          <a:prstGeom prst="rect">
            <a:avLst/>
          </a:prstGeom>
        </p:spPr>
      </p:pic>
      <p:sp>
        <p:nvSpPr>
          <p:cNvPr id="5" name="Rechteck 4"/>
          <p:cNvSpPr/>
          <p:nvPr/>
        </p:nvSpPr>
        <p:spPr>
          <a:xfrm>
            <a:off x="3398751" y="6584612"/>
            <a:ext cx="1641796" cy="261610"/>
          </a:xfrm>
          <a:prstGeom prst="rect">
            <a:avLst/>
          </a:prstGeom>
        </p:spPr>
        <p:txBody>
          <a:bodyPr wrap="none">
            <a:spAutoFit/>
          </a:bodyPr>
          <a:lstStyle/>
          <a:p>
            <a:pPr marL="0" indent="0">
              <a:buNone/>
            </a:pPr>
            <a:r>
              <a:rPr lang="de-AT" sz="1100" dirty="0"/>
              <a:t>Quelle: Statistik Austria</a:t>
            </a:r>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4435" y="5877272"/>
            <a:ext cx="3328704" cy="506012"/>
          </a:xfrm>
          <a:prstGeom prst="rect">
            <a:avLst/>
          </a:prstGeom>
        </p:spPr>
      </p:pic>
    </p:spTree>
    <p:extLst>
      <p:ext uri="{BB962C8B-B14F-4D97-AF65-F5344CB8AC3E}">
        <p14:creationId xmlns:p14="http://schemas.microsoft.com/office/powerpoint/2010/main" val="39259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Gesundheitsförderndes vs. gesundheitsriskanteres Verhalten</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3" name="Rechteck 2"/>
          <p:cNvSpPr/>
          <p:nvPr/>
        </p:nvSpPr>
        <p:spPr>
          <a:xfrm>
            <a:off x="857224" y="2780928"/>
            <a:ext cx="7429552" cy="3816429"/>
          </a:xfrm>
          <a:prstGeom prst="rect">
            <a:avLst/>
          </a:prstGeom>
        </p:spPr>
        <p:txBody>
          <a:bodyPr wrap="square">
            <a:spAutoFit/>
          </a:bodyPr>
          <a:lstStyle/>
          <a:p>
            <a:pPr marL="342900" indent="-342900">
              <a:buClr>
                <a:schemeClr val="tx2"/>
              </a:buClr>
              <a:buFont typeface="Wingdings" panose="05000000000000000000" pitchFamily="2" charset="2"/>
              <a:buChar char="§"/>
            </a:pPr>
            <a:r>
              <a:rPr lang="de-AT" sz="2000" b="1" dirty="0"/>
              <a:t>Männer ernähren</a:t>
            </a:r>
            <a:r>
              <a:rPr lang="de-AT" sz="2000" dirty="0"/>
              <a:t> sich </a:t>
            </a:r>
            <a:r>
              <a:rPr lang="de-AT" sz="2000" b="1" dirty="0"/>
              <a:t>ungesünder</a:t>
            </a:r>
            <a:r>
              <a:rPr lang="de-AT" sz="2000" dirty="0"/>
              <a:t>. Sie greifen deutlich seltener zu Obst und Gemüse, essen dafür täglich beinahe doppelt so viel Fleisch/Wurst als </a:t>
            </a:r>
            <a:r>
              <a:rPr lang="de-AT" sz="2000" dirty="0" smtClean="0"/>
              <a:t>Frauen.</a:t>
            </a:r>
          </a:p>
          <a:p>
            <a:pPr marL="342900" indent="-342900">
              <a:buClr>
                <a:schemeClr val="tx2"/>
              </a:buClr>
              <a:buFont typeface="Wingdings" panose="05000000000000000000" pitchFamily="2" charset="2"/>
              <a:buChar char="§"/>
            </a:pPr>
            <a:r>
              <a:rPr lang="de-AT" sz="2000" b="1" dirty="0" smtClean="0"/>
              <a:t>Junge </a:t>
            </a:r>
            <a:r>
              <a:rPr lang="de-AT" sz="2000" b="1" dirty="0"/>
              <a:t>Männer</a:t>
            </a:r>
            <a:r>
              <a:rPr lang="de-AT" sz="2000" dirty="0"/>
              <a:t> betreiben eher </a:t>
            </a:r>
            <a:r>
              <a:rPr lang="de-AT" sz="2000" b="1" dirty="0"/>
              <a:t>gesundheitsgefährdende Sportarten </a:t>
            </a:r>
            <a:r>
              <a:rPr lang="de-AT" sz="2000" dirty="0"/>
              <a:t>wie zum Beispiel Motor- &amp; Kampfsportarten.  </a:t>
            </a:r>
          </a:p>
          <a:p>
            <a:pPr marL="342900" indent="-342900">
              <a:buClr>
                <a:schemeClr val="tx2"/>
              </a:buClr>
              <a:buFont typeface="Wingdings" panose="05000000000000000000" pitchFamily="2" charset="2"/>
              <a:buChar char="§"/>
            </a:pPr>
            <a:r>
              <a:rPr lang="de-AT" sz="2000" dirty="0"/>
              <a:t>Jede fünfte Person ist in höherem Alter (60- bis 75- Jährige) stark übergewichtig (Frauen: 20%, Männer 22%). Der </a:t>
            </a:r>
            <a:r>
              <a:rPr lang="de-AT" sz="2000" b="1" dirty="0"/>
              <a:t>Anteil</a:t>
            </a:r>
            <a:r>
              <a:rPr lang="de-AT" sz="2000" dirty="0"/>
              <a:t> der </a:t>
            </a:r>
            <a:r>
              <a:rPr lang="de-AT" sz="2000" b="1" dirty="0"/>
              <a:t>stark übergewichtigen Männer</a:t>
            </a:r>
            <a:r>
              <a:rPr lang="de-AT" sz="2000" dirty="0"/>
              <a:t> ist (unter Berücksichtigung des Alterseffekts) seit 2006/07 um 3,3 Prozentpunkte </a:t>
            </a:r>
            <a:r>
              <a:rPr lang="de-AT" sz="2000" b="1" dirty="0"/>
              <a:t>gestiegen</a:t>
            </a:r>
            <a:r>
              <a:rPr lang="de-AT" sz="2000" dirty="0"/>
              <a:t>, während bei den Frauen die Adipositas-Prävalenz gleich geblieben ist.</a:t>
            </a:r>
          </a:p>
          <a:p>
            <a:pPr marL="0" indent="0">
              <a:buNone/>
            </a:pPr>
            <a:r>
              <a:rPr lang="de-AT" sz="1100" dirty="0"/>
              <a:t/>
            </a:r>
            <a:br>
              <a:rPr lang="de-AT" sz="1100" dirty="0"/>
            </a:br>
            <a:r>
              <a:rPr lang="de-AT" sz="1100" dirty="0"/>
              <a:t>Quelle: Statistik Austria, Gesundheitsbefragungen 2006/07 und 2014</a:t>
            </a:r>
            <a:endParaRPr lang="de-AT" dirty="0"/>
          </a:p>
        </p:txBody>
      </p:sp>
    </p:spTree>
    <p:extLst>
      <p:ext uri="{BB962C8B-B14F-4D97-AF65-F5344CB8AC3E}">
        <p14:creationId xmlns:p14="http://schemas.microsoft.com/office/powerpoint/2010/main" val="138396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Gesundheitsförderndes vs. gesundheitsriskanteres </a:t>
            </a:r>
            <a:r>
              <a:rPr lang="de-AT" dirty="0" smtClean="0"/>
              <a:t>Verhalten</a:t>
            </a:r>
            <a:endParaRPr lang="de-AT" dirty="0"/>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5" name="Inhaltsplatzhalter 3"/>
          <p:cNvSpPr>
            <a:spLocks noGrp="1"/>
          </p:cNvSpPr>
          <p:nvPr>
            <p:ph sz="half" idx="4294967295"/>
          </p:nvPr>
        </p:nvSpPr>
        <p:spPr>
          <a:xfrm>
            <a:off x="857224" y="2636912"/>
            <a:ext cx="8286776" cy="3194379"/>
          </a:xfrm>
          <a:prstGeom prst="rect">
            <a:avLst/>
          </a:prstGeom>
        </p:spPr>
        <p:txBody>
          <a:bodyPr/>
          <a:lstStyle/>
          <a:p>
            <a:r>
              <a:rPr lang="de-AT" sz="2000" b="1" dirty="0" smtClean="0"/>
              <a:t>Männer</a:t>
            </a:r>
            <a:r>
              <a:rPr lang="de-AT" sz="2000" dirty="0" smtClean="0"/>
              <a:t> </a:t>
            </a:r>
            <a:r>
              <a:rPr lang="de-AT" sz="2000" b="1" dirty="0" smtClean="0"/>
              <a:t>rauchen</a:t>
            </a:r>
            <a:r>
              <a:rPr lang="de-AT" sz="2000" dirty="0" smtClean="0"/>
              <a:t> etwas </a:t>
            </a:r>
            <a:r>
              <a:rPr lang="de-AT" sz="2000" b="1" dirty="0" smtClean="0"/>
              <a:t>häufige</a:t>
            </a:r>
            <a:r>
              <a:rPr lang="de-AT" sz="2000" dirty="0" smtClean="0"/>
              <a:t>r als Frauen.</a:t>
            </a:r>
          </a:p>
          <a:p>
            <a:pPr marL="0" indent="0">
              <a:buNone/>
            </a:pPr>
            <a:r>
              <a:rPr lang="de-AT" sz="2000" dirty="0" smtClean="0"/>
              <a:t>    Frauen nähern sich dem Rauchverhalten von Männern </a:t>
            </a:r>
          </a:p>
          <a:p>
            <a:pPr marL="0" indent="0">
              <a:buNone/>
            </a:pPr>
            <a:r>
              <a:rPr lang="de-AT" sz="2000" dirty="0"/>
              <a:t> </a:t>
            </a:r>
            <a:r>
              <a:rPr lang="de-AT" sz="2000" dirty="0" smtClean="0"/>
              <a:t>   immer mehr an.</a:t>
            </a:r>
          </a:p>
          <a:p>
            <a:pPr marL="0" indent="0">
              <a:buNone/>
            </a:pPr>
            <a:endParaRPr lang="de-AT" dirty="0"/>
          </a:p>
          <a:p>
            <a:pPr marL="0" indent="0">
              <a:buNone/>
            </a:pPr>
            <a:endParaRPr lang="de-AT" dirty="0" smtClean="0"/>
          </a:p>
          <a:p>
            <a:pPr marL="0" indent="0">
              <a:buNone/>
            </a:pPr>
            <a:endParaRPr lang="de-AT" dirty="0"/>
          </a:p>
          <a:p>
            <a:pPr marL="0" indent="0">
              <a:buNone/>
            </a:pPr>
            <a:r>
              <a:rPr lang="de-AT" sz="1400" dirty="0"/>
              <a:t/>
            </a:r>
            <a:br>
              <a:rPr lang="de-AT" sz="1400" dirty="0"/>
            </a:br>
            <a:endParaRPr lang="de-AT" sz="1400" dirty="0" smtClean="0"/>
          </a:p>
          <a:p>
            <a:pPr marL="0" indent="0">
              <a:buNone/>
            </a:pPr>
            <a:endParaRPr lang="de-AT" sz="1400" dirty="0"/>
          </a:p>
          <a:p>
            <a:pPr marL="0" indent="0">
              <a:buNone/>
            </a:pPr>
            <a:endParaRPr lang="de-AT" sz="1400" dirty="0" smtClean="0"/>
          </a:p>
          <a:p>
            <a:pPr marL="0" indent="0">
              <a:buNone/>
            </a:pPr>
            <a:r>
              <a:rPr lang="de-AT" sz="1100" dirty="0" smtClean="0"/>
              <a:t>Quelle: Statistik Austria, Gesundheitsbefragungen </a:t>
            </a:r>
            <a:r>
              <a:rPr lang="de-AT" sz="1100" dirty="0"/>
              <a:t>2006/07 und 2014, </a:t>
            </a:r>
            <a:endParaRPr lang="de-AT" sz="1100" dirty="0" smtClean="0"/>
          </a:p>
          <a:p>
            <a:pPr marL="0" indent="0">
              <a:buNone/>
            </a:pPr>
            <a:r>
              <a:rPr lang="de-AT" sz="1100" dirty="0" smtClean="0"/>
              <a:t>Mikrozensus-Sonderprogramm </a:t>
            </a:r>
            <a:r>
              <a:rPr lang="de-AT" sz="1100" dirty="0"/>
              <a:t>"Rauchgewohnheiten der österreichischen </a:t>
            </a:r>
            <a:r>
              <a:rPr lang="de-AT" sz="1100" dirty="0" smtClean="0"/>
              <a:t>Bevölkerung</a:t>
            </a:r>
            <a:r>
              <a:rPr lang="de-AT" sz="1100" dirty="0"/>
              <a:t>" </a:t>
            </a:r>
            <a:endParaRPr lang="de-AT" sz="1100" dirty="0" smtClean="0"/>
          </a:p>
          <a:p>
            <a:pPr marL="0" indent="0">
              <a:buNone/>
            </a:pPr>
            <a:r>
              <a:rPr lang="de-AT" sz="1100" dirty="0" smtClean="0"/>
              <a:t>1972</a:t>
            </a:r>
            <a:r>
              <a:rPr lang="de-AT" sz="1100" dirty="0"/>
              <a:t>, 1979, 1986 und 1997.</a:t>
            </a:r>
          </a:p>
          <a:p>
            <a:pPr marL="0" indent="0">
              <a:buNone/>
            </a:pPr>
            <a:endParaRPr lang="de-AT" dirty="0"/>
          </a:p>
        </p:txBody>
      </p:sp>
      <p:pic>
        <p:nvPicPr>
          <p:cNvPr id="3" name="Grafik 2"/>
          <p:cNvPicPr>
            <a:picLocks noChangeAspect="1"/>
          </p:cNvPicPr>
          <p:nvPr/>
        </p:nvPicPr>
        <p:blipFill>
          <a:blip r:embed="rId2"/>
          <a:stretch>
            <a:fillRect/>
          </a:stretch>
        </p:blipFill>
        <p:spPr>
          <a:xfrm>
            <a:off x="1187624" y="4077072"/>
            <a:ext cx="7848872" cy="767019"/>
          </a:xfrm>
          <a:prstGeom prst="rect">
            <a:avLst/>
          </a:prstGeom>
        </p:spPr>
      </p:pic>
    </p:spTree>
    <p:extLst>
      <p:ext uri="{BB962C8B-B14F-4D97-AF65-F5344CB8AC3E}">
        <p14:creationId xmlns:p14="http://schemas.microsoft.com/office/powerpoint/2010/main" val="1406527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1143008"/>
          </a:xfrm>
        </p:spPr>
        <p:txBody>
          <a:bodyPr/>
          <a:lstStyle/>
          <a:p>
            <a:r>
              <a:rPr lang="de-AT" dirty="0"/>
              <a:t>Bildungsabschlüsse</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10" name="Rechteck 9"/>
          <p:cNvSpPr/>
          <p:nvPr/>
        </p:nvSpPr>
        <p:spPr>
          <a:xfrm>
            <a:off x="857224" y="2636912"/>
            <a:ext cx="7243168" cy="1631216"/>
          </a:xfrm>
          <a:prstGeom prst="rect">
            <a:avLst/>
          </a:prstGeom>
        </p:spPr>
        <p:txBody>
          <a:bodyPr wrap="square">
            <a:spAutoFit/>
          </a:bodyPr>
          <a:lstStyle/>
          <a:p>
            <a:pPr marL="342900" indent="-342900">
              <a:buClr>
                <a:schemeClr val="tx2"/>
              </a:buClr>
              <a:buFont typeface="Wingdings" panose="05000000000000000000" pitchFamily="2" charset="2"/>
              <a:buChar char="§"/>
            </a:pPr>
            <a:r>
              <a:rPr lang="de-AT" sz="2000" b="1" dirty="0">
                <a:solidFill>
                  <a:prstClr val="black"/>
                </a:solidFill>
              </a:rPr>
              <a:t>Frauen haben Männer </a:t>
            </a:r>
            <a:r>
              <a:rPr lang="de-AT" sz="2000" dirty="0">
                <a:solidFill>
                  <a:prstClr val="black"/>
                </a:solidFill>
              </a:rPr>
              <a:t>in den letzten Jahrzehnten im Schnitt bei Bildungsabschlüssen </a:t>
            </a:r>
            <a:r>
              <a:rPr lang="de-AT" sz="2000" b="1" dirty="0">
                <a:solidFill>
                  <a:prstClr val="black"/>
                </a:solidFill>
              </a:rPr>
              <a:t>deutlich überholt</a:t>
            </a:r>
            <a:r>
              <a:rPr lang="de-AT" sz="2000" dirty="0">
                <a:solidFill>
                  <a:prstClr val="black"/>
                </a:solidFill>
              </a:rPr>
              <a:t>. Sowohl bei mittleren oder höheren Schulen als auch bei Hochschulen oder Akademien machen Männer weniger Abschlüsse als Frauen. </a:t>
            </a:r>
            <a:endParaRPr lang="de-AT" sz="2000" dirty="0"/>
          </a:p>
        </p:txBody>
      </p:sp>
    </p:spTree>
    <p:extLst>
      <p:ext uri="{BB962C8B-B14F-4D97-AF65-F5344CB8AC3E}">
        <p14:creationId xmlns:p14="http://schemas.microsoft.com/office/powerpoint/2010/main" val="3566979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846996"/>
          </a:xfrm>
        </p:spPr>
        <p:txBody>
          <a:bodyPr/>
          <a:lstStyle/>
          <a:p>
            <a:r>
              <a:rPr lang="de-AT" dirty="0"/>
              <a:t>Bildungsabschlüsse</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24" y="2132856"/>
            <a:ext cx="7531200" cy="4675409"/>
          </a:xfrm>
          <a:prstGeom prst="rect">
            <a:avLst/>
          </a:prstGeom>
        </p:spPr>
      </p:pic>
    </p:spTree>
    <p:extLst>
      <p:ext uri="{BB962C8B-B14F-4D97-AF65-F5344CB8AC3E}">
        <p14:creationId xmlns:p14="http://schemas.microsoft.com/office/powerpoint/2010/main" val="3097057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846996"/>
          </a:xfrm>
        </p:spPr>
        <p:txBody>
          <a:bodyPr/>
          <a:lstStyle/>
          <a:p>
            <a:r>
              <a:rPr lang="de-AT" dirty="0"/>
              <a:t>Bildungsabschlüsse</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24" y="2132856"/>
            <a:ext cx="7675216" cy="4684706"/>
          </a:xfrm>
          <a:prstGeom prst="rect">
            <a:avLst/>
          </a:prstGeom>
        </p:spPr>
      </p:pic>
    </p:spTree>
    <p:extLst>
      <p:ext uri="{BB962C8B-B14F-4D97-AF65-F5344CB8AC3E}">
        <p14:creationId xmlns:p14="http://schemas.microsoft.com/office/powerpoint/2010/main" val="3988465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846996"/>
          </a:xfrm>
        </p:spPr>
        <p:txBody>
          <a:bodyPr/>
          <a:lstStyle/>
          <a:p>
            <a:r>
              <a:rPr lang="de-AT" dirty="0"/>
              <a:t>Bildungsabschlüsse</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graphicFrame>
        <p:nvGraphicFramePr>
          <p:cNvPr id="5" name="Tabelle 4"/>
          <p:cNvGraphicFramePr>
            <a:graphicFrameLocks noGrp="1"/>
          </p:cNvGraphicFramePr>
          <p:nvPr>
            <p:extLst>
              <p:ext uri="{D42A27DB-BD31-4B8C-83A1-F6EECF244321}">
                <p14:modId xmlns:p14="http://schemas.microsoft.com/office/powerpoint/2010/main" val="3302391502"/>
              </p:ext>
            </p:extLst>
          </p:nvPr>
        </p:nvGraphicFramePr>
        <p:xfrm>
          <a:off x="889585" y="2132856"/>
          <a:ext cx="7426832" cy="3456387"/>
        </p:xfrm>
        <a:graphic>
          <a:graphicData uri="http://schemas.openxmlformats.org/drawingml/2006/table">
            <a:tbl>
              <a:tblPr firstRow="1" firstCol="1" bandRow="1"/>
              <a:tblGrid>
                <a:gridCol w="2475064">
                  <a:extLst>
                    <a:ext uri="{9D8B030D-6E8A-4147-A177-3AD203B41FA5}">
                      <a16:colId xmlns:a16="http://schemas.microsoft.com/office/drawing/2014/main" val="1563902361"/>
                    </a:ext>
                  </a:extLst>
                </a:gridCol>
                <a:gridCol w="2475884">
                  <a:extLst>
                    <a:ext uri="{9D8B030D-6E8A-4147-A177-3AD203B41FA5}">
                      <a16:colId xmlns:a16="http://schemas.microsoft.com/office/drawing/2014/main" val="2150977336"/>
                    </a:ext>
                  </a:extLst>
                </a:gridCol>
                <a:gridCol w="2475884">
                  <a:extLst>
                    <a:ext uri="{9D8B030D-6E8A-4147-A177-3AD203B41FA5}">
                      <a16:colId xmlns:a16="http://schemas.microsoft.com/office/drawing/2014/main" val="3680683093"/>
                    </a:ext>
                  </a:extLst>
                </a:gridCol>
              </a:tblGrid>
              <a:tr h="384043">
                <a:tc>
                  <a:txBody>
                    <a:bodyPr/>
                    <a:lstStyle/>
                    <a:p>
                      <a:pPr algn="ctr"/>
                      <a:r>
                        <a:rPr lang="de-AT" sz="1400" b="1">
                          <a:effectLst/>
                          <a:latin typeface="Calibri" panose="020F0502020204030204" pitchFamily="34" charset="0"/>
                          <a:cs typeface="Times New Roman" panose="02020603050405020304" pitchFamily="18" charset="0"/>
                        </a:rPr>
                        <a:t>Höchste abgeschl. Ausbildung</a:t>
                      </a:r>
                      <a:endParaRPr lang="de-AT"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400" b="1">
                          <a:effectLst/>
                          <a:latin typeface="Calibri" panose="020F0502020204030204" pitchFamily="34" charset="0"/>
                          <a:cs typeface="Times New Roman" panose="02020603050405020304" pitchFamily="18" charset="0"/>
                        </a:rPr>
                        <a:t>Männer</a:t>
                      </a:r>
                      <a:endParaRPr lang="de-AT"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400" b="1" dirty="0">
                          <a:effectLst/>
                          <a:latin typeface="Calibri" panose="020F0502020204030204" pitchFamily="34" charset="0"/>
                          <a:cs typeface="Times New Roman" panose="02020603050405020304" pitchFamily="18" charset="0"/>
                        </a:rPr>
                        <a:t>Frauen</a:t>
                      </a:r>
                      <a:endParaRPr lang="de-AT"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727584"/>
                  </a:ext>
                </a:extLst>
              </a:tr>
              <a:tr h="384043">
                <a:tc>
                  <a:txBody>
                    <a:bodyPr/>
                    <a:lstStyle/>
                    <a:p>
                      <a:pPr algn="ctr"/>
                      <a:r>
                        <a:rPr lang="de-AT" sz="1600" dirty="0" err="1">
                          <a:effectLst/>
                          <a:latin typeface="Calibri" panose="020F0502020204030204" pitchFamily="34" charset="0"/>
                          <a:cs typeface="Times New Roman" panose="02020603050405020304" pitchFamily="18" charset="0"/>
                        </a:rPr>
                        <a:t>Allg.bildende</a:t>
                      </a:r>
                      <a:r>
                        <a:rPr lang="de-AT" sz="1600" dirty="0">
                          <a:effectLst/>
                          <a:latin typeface="Calibri" panose="020F0502020204030204" pitchFamily="34" charset="0"/>
                          <a:cs typeface="Times New Roman" panose="02020603050405020304" pitchFamily="18" charset="0"/>
                        </a:rPr>
                        <a:t> Pflichtschule </a:t>
                      </a:r>
                      <a:r>
                        <a:rPr lang="de-AT" sz="1600" baseline="30000" dirty="0">
                          <a:effectLst/>
                          <a:latin typeface="Calibri" panose="020F0502020204030204" pitchFamily="34" charset="0"/>
                          <a:cs typeface="Times New Roman" panose="02020603050405020304" pitchFamily="18" charset="0"/>
                        </a:rPr>
                        <a:t>1</a:t>
                      </a:r>
                      <a:endParaRPr lang="de-AT"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15,1 %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20,9 %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065412"/>
                  </a:ext>
                </a:extLst>
              </a:tr>
              <a:tr h="384043">
                <a:tc>
                  <a:txBody>
                    <a:bodyPr/>
                    <a:lstStyle/>
                    <a:p>
                      <a:pPr algn="ctr"/>
                      <a:r>
                        <a:rPr lang="de-AT" sz="1600">
                          <a:effectLst/>
                          <a:latin typeface="Calibri" panose="020F0502020204030204" pitchFamily="34" charset="0"/>
                          <a:cs typeface="Times New Roman" panose="02020603050405020304" pitchFamily="18" charset="0"/>
                        </a:rPr>
                        <a:t>Lehre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41,6 %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26,6 %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318664"/>
                  </a:ext>
                </a:extLst>
              </a:tr>
              <a:tr h="384043">
                <a:tc>
                  <a:txBody>
                    <a:bodyPr/>
                    <a:lstStyle/>
                    <a:p>
                      <a:pPr algn="ctr"/>
                      <a:r>
                        <a:rPr lang="de-AT" sz="1600" dirty="0">
                          <a:effectLst/>
                          <a:latin typeface="Calibri" panose="020F0502020204030204" pitchFamily="34" charset="0"/>
                          <a:cs typeface="Times New Roman" panose="02020603050405020304" pitchFamily="18" charset="0"/>
                        </a:rPr>
                        <a:t>BMS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dirty="0">
                          <a:effectLst/>
                          <a:latin typeface="Calibri" panose="020F0502020204030204" pitchFamily="34" charset="0"/>
                          <a:cs typeface="Times New Roman" panose="02020603050405020304" pitchFamily="18" charset="0"/>
                        </a:rPr>
                        <a:t>12,2 %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17,2 %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317335"/>
                  </a:ext>
                </a:extLst>
              </a:tr>
              <a:tr h="384043">
                <a:tc>
                  <a:txBody>
                    <a:bodyPr/>
                    <a:lstStyle/>
                    <a:p>
                      <a:pPr algn="ctr"/>
                      <a:r>
                        <a:rPr lang="de-AT" sz="1600">
                          <a:effectLst/>
                          <a:latin typeface="Calibri" panose="020F0502020204030204" pitchFamily="34" charset="0"/>
                          <a:cs typeface="Times New Roman" panose="02020603050405020304" pitchFamily="18" charset="0"/>
                        </a:rPr>
                        <a:t>AHS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5,7 %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6,7 %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828287"/>
                  </a:ext>
                </a:extLst>
              </a:tr>
              <a:tr h="384043">
                <a:tc>
                  <a:txBody>
                    <a:bodyPr/>
                    <a:lstStyle/>
                    <a:p>
                      <a:pPr algn="ctr"/>
                      <a:r>
                        <a:rPr lang="de-AT" sz="1600">
                          <a:effectLst/>
                          <a:latin typeface="Calibri" panose="020F0502020204030204" pitchFamily="34" charset="0"/>
                          <a:cs typeface="Times New Roman" panose="02020603050405020304" pitchFamily="18" charset="0"/>
                        </a:rPr>
                        <a:t>BHS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8,8 %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8,4 %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149234"/>
                  </a:ext>
                </a:extLst>
              </a:tr>
              <a:tr h="384043">
                <a:tc>
                  <a:txBody>
                    <a:bodyPr/>
                    <a:lstStyle/>
                    <a:p>
                      <a:pPr algn="ctr"/>
                      <a:r>
                        <a:rPr lang="de-AT" sz="1600">
                          <a:effectLst/>
                          <a:latin typeface="Calibri" panose="020F0502020204030204" pitchFamily="34" charset="0"/>
                          <a:cs typeface="Times New Roman" panose="02020603050405020304" pitchFamily="18" charset="0"/>
                        </a:rPr>
                        <a:t>Kolleg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0,5 %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1,0 %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886592"/>
                  </a:ext>
                </a:extLst>
              </a:tr>
              <a:tr h="384043">
                <a:tc>
                  <a:txBody>
                    <a:bodyPr/>
                    <a:lstStyle/>
                    <a:p>
                      <a:pPr algn="ctr"/>
                      <a:r>
                        <a:rPr lang="de-AT" sz="1600">
                          <a:effectLst/>
                          <a:latin typeface="Calibri" panose="020F0502020204030204" pitchFamily="34" charset="0"/>
                          <a:cs typeface="Times New Roman" panose="02020603050405020304" pitchFamily="18" charset="0"/>
                        </a:rPr>
                        <a:t>Akademie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1,1 %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3,6 %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613259"/>
                  </a:ext>
                </a:extLst>
              </a:tr>
              <a:tr h="384043">
                <a:tc>
                  <a:txBody>
                    <a:bodyPr/>
                    <a:lstStyle/>
                    <a:p>
                      <a:pPr algn="ctr"/>
                      <a:r>
                        <a:rPr lang="de-AT" sz="1600">
                          <a:effectLst/>
                          <a:latin typeface="Calibri" panose="020F0502020204030204" pitchFamily="34" charset="0"/>
                          <a:cs typeface="Times New Roman" panose="02020603050405020304" pitchFamily="18" charset="0"/>
                        </a:rPr>
                        <a:t>Hochschule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a:effectLst/>
                          <a:latin typeface="Calibri" panose="020F0502020204030204" pitchFamily="34" charset="0"/>
                          <a:cs typeface="Times New Roman" panose="02020603050405020304" pitchFamily="18" charset="0"/>
                        </a:rPr>
                        <a:t>14,8 %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AT" sz="1600" dirty="0">
                          <a:effectLst/>
                          <a:latin typeface="Calibri" panose="020F0502020204030204" pitchFamily="34" charset="0"/>
                          <a:cs typeface="Times New Roman" panose="02020603050405020304" pitchFamily="18" charset="0"/>
                        </a:rPr>
                        <a:t>15,6 %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2326629"/>
                  </a:ext>
                </a:extLst>
              </a:tr>
            </a:tbl>
          </a:graphicData>
        </a:graphic>
      </p:graphicFrame>
      <p:sp>
        <p:nvSpPr>
          <p:cNvPr id="7" name="Rechteck 6"/>
          <p:cNvSpPr/>
          <p:nvPr/>
        </p:nvSpPr>
        <p:spPr>
          <a:xfrm>
            <a:off x="840104" y="5721770"/>
            <a:ext cx="7476313" cy="553998"/>
          </a:xfrm>
          <a:prstGeom prst="rect">
            <a:avLst/>
          </a:prstGeom>
        </p:spPr>
        <p:txBody>
          <a:bodyPr wrap="square">
            <a:spAutoFit/>
          </a:bodyPr>
          <a:lstStyle/>
          <a:p>
            <a:r>
              <a:rPr lang="de-AT" baseline="30000" dirty="0"/>
              <a:t>Quelle: Statistik Austria, Bildungsstandregister, Bildungsstand der Bevölkerung im Alter von 25  bis 64 Jahren 2017</a:t>
            </a:r>
            <a:endParaRPr lang="de-AT" dirty="0"/>
          </a:p>
        </p:txBody>
      </p:sp>
      <p:sp>
        <p:nvSpPr>
          <p:cNvPr id="9" name="Rechteck 8"/>
          <p:cNvSpPr/>
          <p:nvPr/>
        </p:nvSpPr>
        <p:spPr>
          <a:xfrm>
            <a:off x="840104" y="6223629"/>
            <a:ext cx="3177473" cy="369332"/>
          </a:xfrm>
          <a:prstGeom prst="rect">
            <a:avLst/>
          </a:prstGeom>
        </p:spPr>
        <p:txBody>
          <a:bodyPr wrap="none">
            <a:spAutoFit/>
          </a:bodyPr>
          <a:lstStyle/>
          <a:p>
            <a:r>
              <a:rPr lang="de-AT" baseline="30000" dirty="0"/>
              <a:t>1</a:t>
            </a:r>
            <a:r>
              <a:rPr lang="de-AT" baseline="-25000" dirty="0"/>
              <a:t> Inkl. Personen ohne Pflichtschulabschluss</a:t>
            </a:r>
            <a:endParaRPr lang="de-AT" dirty="0"/>
          </a:p>
        </p:txBody>
      </p:sp>
    </p:spTree>
    <p:extLst>
      <p:ext uri="{BB962C8B-B14F-4D97-AF65-F5344CB8AC3E}">
        <p14:creationId xmlns:p14="http://schemas.microsoft.com/office/powerpoint/2010/main" val="344577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8215" y="908720"/>
            <a:ext cx="4318052" cy="0"/>
          </a:xfrm>
        </p:spPr>
        <p:txBody>
          <a:bodyPr/>
          <a:lstStyle/>
          <a:p>
            <a:r>
              <a:rPr lang="de-AT" dirty="0"/>
              <a:t>Bildungsabschlüsse</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7" name="Rechteck 6"/>
          <p:cNvSpPr/>
          <p:nvPr/>
        </p:nvSpPr>
        <p:spPr>
          <a:xfrm>
            <a:off x="771484" y="1556792"/>
            <a:ext cx="7846695" cy="1477328"/>
          </a:xfrm>
          <a:prstGeom prst="rect">
            <a:avLst/>
          </a:prstGeom>
        </p:spPr>
        <p:txBody>
          <a:bodyPr wrap="square">
            <a:spAutoFit/>
          </a:bodyPr>
          <a:lstStyle/>
          <a:p>
            <a:pPr marL="342900" lvl="0" indent="-342900" eaLnBrk="0" hangingPunct="0">
              <a:spcBef>
                <a:spcPct val="20000"/>
              </a:spcBef>
              <a:buClr>
                <a:srgbClr val="006699"/>
              </a:buClr>
              <a:buSzPct val="110000"/>
              <a:buFont typeface="Wingdings" panose="05000000000000000000" pitchFamily="2" charset="2"/>
              <a:buChar char="Ø"/>
            </a:pPr>
            <a:r>
              <a:rPr lang="de-DE" dirty="0">
                <a:solidFill>
                  <a:prstClr val="black"/>
                </a:solidFill>
              </a:rPr>
              <a:t>Während mehr Frauen als Männer höhere Bildungsabschlüsse erwerben, ist die Verteilung in den verschiedenen Fachrichtungen sehr unterschiedlich (horizontale Segregation). So sind im Bereich Mathematik – Informatik-Naturwissenschaft-Technik (MINT) mehr Männer als Frauen zu finden. Das zeigt sich auch an der TU </a:t>
            </a:r>
            <a:r>
              <a:rPr lang="de-DE" dirty="0" smtClean="0">
                <a:solidFill>
                  <a:prstClr val="black"/>
                </a:solidFill>
              </a:rPr>
              <a:t>Wien.</a:t>
            </a:r>
            <a:endParaRPr lang="de-AT" dirty="0">
              <a:solidFill>
                <a:prstClr val="black"/>
              </a:solidFill>
            </a:endParaRPr>
          </a:p>
        </p:txBody>
      </p:sp>
      <p:grpSp>
        <p:nvGrpSpPr>
          <p:cNvPr id="8" name="Gruppieren 7"/>
          <p:cNvGrpSpPr/>
          <p:nvPr/>
        </p:nvGrpSpPr>
        <p:grpSpPr>
          <a:xfrm>
            <a:off x="1763688" y="3140968"/>
            <a:ext cx="4752528" cy="3712619"/>
            <a:chOff x="3431704" y="3212976"/>
            <a:chExt cx="4536504" cy="3575570"/>
          </a:xfrm>
        </p:grpSpPr>
        <p:graphicFrame>
          <p:nvGraphicFramePr>
            <p:cNvPr id="9" name="Diagramm 8"/>
            <p:cNvGraphicFramePr/>
            <p:nvPr>
              <p:extLst>
                <p:ext uri="{D42A27DB-BD31-4B8C-83A1-F6EECF244321}">
                  <p14:modId xmlns:p14="http://schemas.microsoft.com/office/powerpoint/2010/main" val="2861568225"/>
                </p:ext>
              </p:extLst>
            </p:nvPr>
          </p:nvGraphicFramePr>
          <p:xfrm>
            <a:off x="3431704" y="3212976"/>
            <a:ext cx="4536504" cy="357301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fik 9"/>
            <p:cNvPicPr>
              <a:picLocks noChangeAspect="1"/>
            </p:cNvPicPr>
            <p:nvPr/>
          </p:nvPicPr>
          <p:blipFill rotWithShape="1">
            <a:blip r:embed="rId3"/>
            <a:srcRect l="40945" t="64490" r="41731" b="30470"/>
            <a:stretch/>
          </p:blipFill>
          <p:spPr>
            <a:xfrm>
              <a:off x="4907868" y="6500514"/>
              <a:ext cx="1584176" cy="288032"/>
            </a:xfrm>
            <a:prstGeom prst="rect">
              <a:avLst/>
            </a:prstGeom>
          </p:spPr>
        </p:pic>
      </p:grpSp>
    </p:spTree>
    <p:extLst>
      <p:ext uri="{BB962C8B-B14F-4D97-AF65-F5344CB8AC3E}">
        <p14:creationId xmlns:p14="http://schemas.microsoft.com/office/powerpoint/2010/main" val="42858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846996"/>
          </a:xfrm>
        </p:spPr>
        <p:txBody>
          <a:bodyPr/>
          <a:lstStyle/>
          <a:p>
            <a:r>
              <a:rPr lang="de-AT" dirty="0"/>
              <a:t>Kriminalstatistik / Gewalt</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3" name="Rechteck 2"/>
          <p:cNvSpPr/>
          <p:nvPr/>
        </p:nvSpPr>
        <p:spPr>
          <a:xfrm>
            <a:off x="857224" y="2636912"/>
            <a:ext cx="7493120" cy="1754326"/>
          </a:xfrm>
          <a:prstGeom prst="rect">
            <a:avLst/>
          </a:prstGeom>
        </p:spPr>
        <p:txBody>
          <a:bodyPr wrap="square">
            <a:spAutoFit/>
          </a:bodyPr>
          <a:lstStyle/>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Laut Angaben von Statistik Austria erleben </a:t>
            </a:r>
            <a:r>
              <a:rPr lang="de-AT" sz="2000" b="1" dirty="0">
                <a:solidFill>
                  <a:prstClr val="black"/>
                </a:solidFill>
              </a:rPr>
              <a:t>Frauen weitaus häufiger</a:t>
            </a:r>
            <a:r>
              <a:rPr lang="de-AT" sz="2000" dirty="0">
                <a:solidFill>
                  <a:prstClr val="black"/>
                </a:solidFill>
              </a:rPr>
              <a:t> als Männer </a:t>
            </a:r>
            <a:r>
              <a:rPr lang="de-AT" sz="2000" b="1" dirty="0">
                <a:solidFill>
                  <a:prstClr val="black"/>
                </a:solidFill>
              </a:rPr>
              <a:t>Gewalt in privaten Wohnräumen</a:t>
            </a:r>
            <a:r>
              <a:rPr lang="de-AT" sz="2000" dirty="0">
                <a:solidFill>
                  <a:prstClr val="black"/>
                </a:solidFill>
              </a:rPr>
              <a:t>. </a:t>
            </a:r>
          </a:p>
          <a:p>
            <a:pPr marL="342900" lvl="0" indent="-342900" eaLnBrk="0" hangingPunct="0">
              <a:spcBef>
                <a:spcPct val="20000"/>
              </a:spcBef>
              <a:buClr>
                <a:srgbClr val="006699"/>
              </a:buClr>
              <a:buSzPct val="110000"/>
              <a:buFont typeface="Wingdings" panose="05000000000000000000" pitchFamily="2" charset="2"/>
              <a:buChar char="§"/>
            </a:pPr>
            <a:endParaRPr lang="de-AT" sz="2000" dirty="0">
              <a:solidFill>
                <a:prstClr val="black"/>
              </a:solidFill>
            </a:endParaRPr>
          </a:p>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Statistisch gesehen sind die meisten Opfer von </a:t>
            </a:r>
            <a:r>
              <a:rPr lang="de-AT" sz="2000" b="1" dirty="0">
                <a:solidFill>
                  <a:prstClr val="black"/>
                </a:solidFill>
              </a:rPr>
              <a:t>außerhäuslicher Gewaltkriminalität</a:t>
            </a:r>
            <a:r>
              <a:rPr lang="de-AT" sz="2000" dirty="0">
                <a:solidFill>
                  <a:prstClr val="black"/>
                </a:solidFill>
              </a:rPr>
              <a:t> </a:t>
            </a:r>
            <a:r>
              <a:rPr lang="de-AT" sz="2000" b="1" dirty="0">
                <a:solidFill>
                  <a:prstClr val="black"/>
                </a:solidFill>
              </a:rPr>
              <a:t>männlich.</a:t>
            </a:r>
            <a:endParaRPr lang="de-AT" sz="2000" dirty="0">
              <a:solidFill>
                <a:srgbClr val="000000"/>
              </a:solidFill>
            </a:endParaRPr>
          </a:p>
        </p:txBody>
      </p:sp>
    </p:spTree>
    <p:extLst>
      <p:ext uri="{BB962C8B-B14F-4D97-AF65-F5344CB8AC3E}">
        <p14:creationId xmlns:p14="http://schemas.microsoft.com/office/powerpoint/2010/main" val="244471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57224" y="2132856"/>
            <a:ext cx="7429552" cy="3554419"/>
          </a:xfrm>
        </p:spPr>
        <p:txBody>
          <a:bodyPr/>
          <a:lstStyle/>
          <a:p>
            <a:pPr marL="0" indent="0"/>
            <a:r>
              <a:rPr lang="de-AT" sz="2800" b="1" dirty="0"/>
              <a:t>Traditionelle Geschlechterkonstruktionen sind für Männer oft problematisch, führen zu </a:t>
            </a:r>
            <a:r>
              <a:rPr lang="de-AT" sz="2800" b="1" dirty="0" err="1"/>
              <a:t>risikohaftem</a:t>
            </a:r>
            <a:r>
              <a:rPr lang="de-AT" sz="2800" b="1" dirty="0"/>
              <a:t> Verhalten und resultieren häufig in drastischen Folgen. </a:t>
            </a:r>
          </a:p>
          <a:p>
            <a:endParaRPr lang="de-AT" dirty="0"/>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Tree>
    <p:extLst>
      <p:ext uri="{BB962C8B-B14F-4D97-AF65-F5344CB8AC3E}">
        <p14:creationId xmlns:p14="http://schemas.microsoft.com/office/powerpoint/2010/main" val="292510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997235"/>
            <a:ext cx="7675216" cy="1135028"/>
          </a:xfrm>
        </p:spPr>
        <p:txBody>
          <a:bodyPr/>
          <a:lstStyle/>
          <a:p>
            <a:r>
              <a:rPr lang="de-AT" dirty="0"/>
              <a:t>Kriminalstatistik / Gewalt</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6" name="Rechteck 5"/>
          <p:cNvSpPr/>
          <p:nvPr/>
        </p:nvSpPr>
        <p:spPr>
          <a:xfrm>
            <a:off x="857224" y="1700808"/>
            <a:ext cx="7758608" cy="4985980"/>
          </a:xfrm>
          <a:prstGeom prst="rect">
            <a:avLst/>
          </a:prstGeom>
        </p:spPr>
        <p:txBody>
          <a:bodyPr wrap="square">
            <a:spAutoFit/>
          </a:bodyPr>
          <a:lstStyle/>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Der Problematik </a:t>
            </a:r>
            <a:r>
              <a:rPr lang="de-AT" sz="2000" b="1" dirty="0">
                <a:solidFill>
                  <a:prstClr val="black"/>
                </a:solidFill>
              </a:rPr>
              <a:t>männlicher Gewaltbetroffenheit </a:t>
            </a:r>
            <a:r>
              <a:rPr lang="de-AT" sz="2000" dirty="0">
                <a:solidFill>
                  <a:prstClr val="black"/>
                </a:solidFill>
              </a:rPr>
              <a:t>– Männer gegen Männer aber auch Frauen gegen Männer – wird im öffentlichen und wissenschaftlichen Diskurs nur </a:t>
            </a:r>
            <a:r>
              <a:rPr lang="de-AT" sz="2000" b="1" dirty="0">
                <a:solidFill>
                  <a:prstClr val="black"/>
                </a:solidFill>
              </a:rPr>
              <a:t>wenig Aufmerksamkeit </a:t>
            </a:r>
            <a:r>
              <a:rPr lang="de-AT" sz="2000" dirty="0">
                <a:solidFill>
                  <a:prstClr val="black"/>
                </a:solidFill>
              </a:rPr>
              <a:t>geschenkt.    </a:t>
            </a:r>
            <a:br>
              <a:rPr lang="de-AT" sz="2000" dirty="0">
                <a:solidFill>
                  <a:prstClr val="black"/>
                </a:solidFill>
              </a:rPr>
            </a:br>
            <a:r>
              <a:rPr lang="de-AT" sz="2000" dirty="0">
                <a:solidFill>
                  <a:prstClr val="black"/>
                </a:solidFill>
              </a:rPr>
              <a:t>       Das „</a:t>
            </a:r>
            <a:r>
              <a:rPr lang="de-AT" sz="2000" b="1" dirty="0">
                <a:solidFill>
                  <a:prstClr val="black"/>
                </a:solidFill>
              </a:rPr>
              <a:t>männliche Opfer</a:t>
            </a:r>
            <a:r>
              <a:rPr lang="de-AT" sz="2000" dirty="0">
                <a:solidFill>
                  <a:prstClr val="black"/>
                </a:solidFill>
              </a:rPr>
              <a:t>“ kann als </a:t>
            </a:r>
            <a:r>
              <a:rPr lang="de-AT" sz="2000" b="1" dirty="0">
                <a:solidFill>
                  <a:prstClr val="black"/>
                </a:solidFill>
              </a:rPr>
              <a:t>kulturelles Paradoxon </a:t>
            </a:r>
            <a:r>
              <a:rPr lang="de-AT" sz="2000" dirty="0">
                <a:solidFill>
                  <a:prstClr val="black"/>
                </a:solidFill>
              </a:rPr>
              <a:t>dargestellt werden: </a:t>
            </a:r>
            <a:br>
              <a:rPr lang="de-AT" sz="2000" dirty="0">
                <a:solidFill>
                  <a:prstClr val="black"/>
                </a:solidFill>
              </a:rPr>
            </a:br>
            <a:r>
              <a:rPr lang="de-AT" dirty="0">
                <a:solidFill>
                  <a:prstClr val="black"/>
                </a:solidFill>
              </a:rPr>
              <a:t>Entweder gilt jemand als Opfer oder er ist ein Mann. Die beiden Begriffe werden im System der Zweigeschlechtlichkeit auf der Basis der männlichen Sozialisation als unvereinbar gedacht. Es gehört zum Beispiel zur langjährigen Alltagskultur in Film und Fernsehen, dass Helden sich prügeln, um dem Guten gegen das Böse zum Sieg zu verhelfen. Jugendstudien belegen, dass viele männliche Jugendliche Wert darauf legen, dass sie vor Schlägen keine Angst haben und es nicht schlimm finden, verletzt zu werden, solange sie sich ehrenhaft behaupten. Solange diese Grundsätze in der Gesellschaft Bestand haben, wird Gewalt gegen Männer und Gewalt gegen Frauen mit zweierlei Maß gemessen. </a:t>
            </a:r>
          </a:p>
        </p:txBody>
      </p:sp>
      <p:pic>
        <p:nvPicPr>
          <p:cNvPr id="7" name="Grafik 6"/>
          <p:cNvPicPr>
            <a:picLocks noChangeAspect="1"/>
          </p:cNvPicPr>
          <p:nvPr/>
        </p:nvPicPr>
        <p:blipFill>
          <a:blip r:embed="rId2"/>
          <a:stretch>
            <a:fillRect/>
          </a:stretch>
        </p:blipFill>
        <p:spPr>
          <a:xfrm>
            <a:off x="1259632" y="2996952"/>
            <a:ext cx="463336" cy="286537"/>
          </a:xfrm>
          <a:prstGeom prst="rect">
            <a:avLst/>
          </a:prstGeom>
        </p:spPr>
      </p:pic>
    </p:spTree>
    <p:extLst>
      <p:ext uri="{BB962C8B-B14F-4D97-AF65-F5344CB8AC3E}">
        <p14:creationId xmlns:p14="http://schemas.microsoft.com/office/powerpoint/2010/main" val="3547903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1135028"/>
          </a:xfrm>
        </p:spPr>
        <p:txBody>
          <a:bodyPr/>
          <a:lstStyle/>
          <a:p>
            <a:r>
              <a:rPr lang="de-AT" dirty="0"/>
              <a:t>Kriminalstatistik / Gewalt</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3" name="Rechteck 2"/>
          <p:cNvSpPr/>
          <p:nvPr/>
        </p:nvSpPr>
        <p:spPr>
          <a:xfrm>
            <a:off x="857224" y="2708920"/>
            <a:ext cx="7675216" cy="1631216"/>
          </a:xfrm>
          <a:prstGeom prst="rect">
            <a:avLst/>
          </a:prstGeom>
        </p:spPr>
        <p:txBody>
          <a:bodyPr wrap="square">
            <a:spAutoFit/>
          </a:bodyPr>
          <a:lstStyle/>
          <a:p>
            <a:r>
              <a:rPr lang="de-AT" sz="2000" i="1" dirty="0">
                <a:solidFill>
                  <a:prstClr val="black"/>
                </a:solidFill>
              </a:rPr>
              <a:t>„Die eingeübte Praxis, Prügel unter Jungen als ‚ganz normale‘ Rangeleien und Rangordnungskämpfe abzutun, die Gewohnheit, Mädchen und Frauen eher als Opfer zu sehen, tragen zur sozialen Praxis der Fortschreibung der traditionellen Macht- und Geschlechterverordnung bei“.</a:t>
            </a:r>
            <a:endParaRPr lang="de-AT" sz="2000" dirty="0"/>
          </a:p>
        </p:txBody>
      </p:sp>
      <p:sp>
        <p:nvSpPr>
          <p:cNvPr id="5" name="Rechteck 4"/>
          <p:cNvSpPr/>
          <p:nvPr/>
        </p:nvSpPr>
        <p:spPr>
          <a:xfrm>
            <a:off x="982010" y="6272459"/>
            <a:ext cx="7550430" cy="553998"/>
          </a:xfrm>
          <a:prstGeom prst="rect">
            <a:avLst/>
          </a:prstGeom>
        </p:spPr>
        <p:txBody>
          <a:bodyPr wrap="square">
            <a:spAutoFit/>
          </a:bodyPr>
          <a:lstStyle/>
          <a:p>
            <a:r>
              <a:rPr lang="de-AT" baseline="-25000" dirty="0" smtClean="0"/>
              <a:t>Brückenschläge </a:t>
            </a:r>
            <a:r>
              <a:rPr lang="de-AT" baseline="-25000" dirty="0"/>
              <a:t>zwischen den Geschlechtern und den Generationen, Carol Hagemann-White IN Zeitschrift für Frauenforschung und Geschlechterstudien 1-2/2005, S. 6-7</a:t>
            </a:r>
            <a:endParaRPr lang="de-AT" dirty="0"/>
          </a:p>
        </p:txBody>
      </p:sp>
    </p:spTree>
    <p:extLst>
      <p:ext uri="{BB962C8B-B14F-4D97-AF65-F5344CB8AC3E}">
        <p14:creationId xmlns:p14="http://schemas.microsoft.com/office/powerpoint/2010/main" val="1106631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675216" cy="774988"/>
          </a:xfrm>
        </p:spPr>
        <p:txBody>
          <a:bodyPr/>
          <a:lstStyle/>
          <a:p>
            <a:r>
              <a:rPr lang="de-AT" dirty="0"/>
              <a:t>Kriminalstatistik / Gewalt</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24" y="2033816"/>
            <a:ext cx="5139116" cy="3771448"/>
          </a:xfrm>
          <a:prstGeom prst="rect">
            <a:avLst/>
          </a:prstGeom>
        </p:spPr>
      </p:pic>
      <p:sp>
        <p:nvSpPr>
          <p:cNvPr id="3" name="Rechteck 2"/>
          <p:cNvSpPr/>
          <p:nvPr/>
        </p:nvSpPr>
        <p:spPr>
          <a:xfrm>
            <a:off x="5580112" y="2193488"/>
            <a:ext cx="3096344" cy="3754874"/>
          </a:xfrm>
          <a:prstGeom prst="rect">
            <a:avLst/>
          </a:prstGeom>
        </p:spPr>
        <p:txBody>
          <a:bodyPr wrap="square">
            <a:spAutoFit/>
          </a:bodyPr>
          <a:lstStyle/>
          <a:p>
            <a:pPr marL="285750" indent="-285750">
              <a:buClr>
                <a:schemeClr val="tx2"/>
              </a:buClr>
              <a:buFont typeface="Wingdings" panose="05000000000000000000" pitchFamily="2" charset="2"/>
              <a:buChar char="§"/>
            </a:pPr>
            <a:r>
              <a:rPr lang="de-AT" sz="1400" dirty="0"/>
              <a:t>Auch bei </a:t>
            </a:r>
            <a:r>
              <a:rPr lang="de-AT" sz="1400" b="1" dirty="0"/>
              <a:t>Verurteilungen</a:t>
            </a:r>
            <a:r>
              <a:rPr lang="de-AT" sz="1400" dirty="0"/>
              <a:t> gibt es </a:t>
            </a:r>
            <a:r>
              <a:rPr lang="de-AT" sz="1400" b="1" dirty="0"/>
              <a:t>geschlechterspezifische Unterschiede</a:t>
            </a:r>
            <a:r>
              <a:rPr lang="de-AT" sz="1400" dirty="0"/>
              <a:t>.</a:t>
            </a:r>
            <a:br>
              <a:rPr lang="de-AT" sz="1400" dirty="0"/>
            </a:br>
            <a:r>
              <a:rPr lang="de-AT" sz="1400" dirty="0"/>
              <a:t>Der weit überwiegende Teil der verurteilten Personen sind männlich. Es lässt darauf schließen, dass männliche Rollenidentität Kriminalität begünstigt. </a:t>
            </a:r>
          </a:p>
          <a:p>
            <a:pPr marL="285750" indent="-285750">
              <a:buClr>
                <a:schemeClr val="tx2"/>
              </a:buClr>
              <a:buFont typeface="Wingdings" panose="05000000000000000000" pitchFamily="2" charset="2"/>
              <a:buChar char="§"/>
            </a:pPr>
            <a:r>
              <a:rPr lang="de-AT" sz="1400" dirty="0"/>
              <a:t>Die Reflexion und in weiterer Folge Überwindung der angesprochenen Themen kann zu einer Vielfältigkeit männlicher Lebensweisen führen jenseits der alltäglichen Zwänge und des gewaltbereiten Aggressionsgehabes.</a:t>
            </a:r>
          </a:p>
        </p:txBody>
      </p:sp>
      <p:sp>
        <p:nvSpPr>
          <p:cNvPr id="11" name="Rechteck 10"/>
          <p:cNvSpPr/>
          <p:nvPr/>
        </p:nvSpPr>
        <p:spPr>
          <a:xfrm>
            <a:off x="5292080" y="6119336"/>
            <a:ext cx="3384376" cy="738664"/>
          </a:xfrm>
          <a:prstGeom prst="rect">
            <a:avLst/>
          </a:prstGeom>
        </p:spPr>
        <p:txBody>
          <a:bodyPr wrap="square">
            <a:spAutoFit/>
          </a:bodyPr>
          <a:lstStyle/>
          <a:p>
            <a:r>
              <a:rPr lang="de-AT" sz="1400" baseline="30000" dirty="0"/>
              <a:t>Quelle: Gewalt gegen Männer als neues Thema in Forschung und Gesellschaft, Hans-</a:t>
            </a:r>
            <a:r>
              <a:rPr lang="de-AT" sz="1400" baseline="30000" dirty="0" err="1"/>
              <a:t>Joachin</a:t>
            </a:r>
            <a:r>
              <a:rPr lang="de-AT" sz="1400" baseline="30000" dirty="0"/>
              <a:t> Lenz IN: Gewalt. Beschreibungen – Analysen – Prävention, Bonn 2006, Wilhelm Heitmeyer, Monika </a:t>
            </a:r>
            <a:r>
              <a:rPr lang="de-AT" sz="1400" baseline="30000" dirty="0" err="1"/>
              <a:t>Schröttle</a:t>
            </a:r>
            <a:r>
              <a:rPr lang="de-AT" sz="1400" baseline="30000" dirty="0"/>
              <a:t> (Hrsg.)</a:t>
            </a:r>
            <a:endParaRPr lang="de-AT" sz="1400" dirty="0"/>
          </a:p>
        </p:txBody>
      </p:sp>
    </p:spTree>
    <p:extLst>
      <p:ext uri="{BB962C8B-B14F-4D97-AF65-F5344CB8AC3E}">
        <p14:creationId xmlns:p14="http://schemas.microsoft.com/office/powerpoint/2010/main" val="225649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ltLang="de-DE" dirty="0"/>
              <a:t>Danke für Ihre Aufmerksamkeit!</a:t>
            </a:r>
            <a:endParaRPr lang="de-AT" dirty="0"/>
          </a:p>
        </p:txBody>
      </p:sp>
    </p:spTree>
    <p:extLst>
      <p:ext uri="{BB962C8B-B14F-4D97-AF65-F5344CB8AC3E}">
        <p14:creationId xmlns:p14="http://schemas.microsoft.com/office/powerpoint/2010/main" val="200910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Rollenselbstverständnisse &amp; Geschlechterkonstruktionen</a:t>
            </a:r>
          </a:p>
        </p:txBody>
      </p:sp>
      <p:sp>
        <p:nvSpPr>
          <p:cNvPr id="3" name="Inhaltsplatzhalter 2"/>
          <p:cNvSpPr>
            <a:spLocks noGrp="1"/>
          </p:cNvSpPr>
          <p:nvPr>
            <p:ph idx="1"/>
          </p:nvPr>
        </p:nvSpPr>
        <p:spPr>
          <a:xfrm>
            <a:off x="857224" y="2780928"/>
            <a:ext cx="7429552" cy="3554419"/>
          </a:xfrm>
        </p:spPr>
        <p:txBody>
          <a:bodyPr/>
          <a:lstStyle/>
          <a:p>
            <a:pPr lvl="0">
              <a:buFont typeface="Wingdings" panose="05000000000000000000" pitchFamily="2" charset="2"/>
              <a:buChar char="§"/>
            </a:pPr>
            <a:r>
              <a:rPr lang="de-AT" sz="2000" dirty="0">
                <a:solidFill>
                  <a:prstClr val="black"/>
                </a:solidFill>
              </a:rPr>
              <a:t>Gängige Geschlechterkonstruktionen </a:t>
            </a:r>
            <a:r>
              <a:rPr lang="de-AT" sz="2000" b="1" dirty="0">
                <a:solidFill>
                  <a:prstClr val="black"/>
                </a:solidFill>
              </a:rPr>
              <a:t>engen viele Männer </a:t>
            </a:r>
            <a:r>
              <a:rPr lang="de-AT" sz="2000" dirty="0">
                <a:solidFill>
                  <a:prstClr val="black"/>
                </a:solidFill>
              </a:rPr>
              <a:t>in ihrem Handeln stark ein. </a:t>
            </a:r>
            <a:r>
              <a:rPr lang="de-AT" sz="2000" b="1" dirty="0">
                <a:solidFill>
                  <a:prstClr val="black"/>
                </a:solidFill>
              </a:rPr>
              <a:t>Vorgegebene Ideale </a:t>
            </a:r>
            <a:r>
              <a:rPr lang="de-AT" sz="2000" dirty="0">
                <a:solidFill>
                  <a:prstClr val="black"/>
                </a:solidFill>
              </a:rPr>
              <a:t>sind </a:t>
            </a:r>
            <a:r>
              <a:rPr lang="de-AT" sz="2000" b="1" dirty="0">
                <a:solidFill>
                  <a:prstClr val="black"/>
                </a:solidFill>
              </a:rPr>
              <a:t>schwer zu erfüllen</a:t>
            </a:r>
            <a:r>
              <a:rPr lang="de-AT" sz="2000" dirty="0">
                <a:solidFill>
                  <a:prstClr val="black"/>
                </a:solidFill>
              </a:rPr>
              <a:t>, werden oftmals auch nicht angestrebt, setzten aber dennoch </a:t>
            </a:r>
            <a:r>
              <a:rPr lang="de-AT" sz="2000" b="1" dirty="0">
                <a:solidFill>
                  <a:prstClr val="black"/>
                </a:solidFill>
              </a:rPr>
              <a:t>stark unter Druck</a:t>
            </a:r>
            <a:r>
              <a:rPr lang="de-AT" sz="2000" dirty="0">
                <a:solidFill>
                  <a:prstClr val="black"/>
                </a:solidFill>
              </a:rPr>
              <a:t>.</a:t>
            </a:r>
          </a:p>
          <a:p>
            <a:pPr lvl="0">
              <a:buFont typeface="Wingdings" panose="05000000000000000000" pitchFamily="2" charset="2"/>
              <a:buChar char="§"/>
            </a:pPr>
            <a:r>
              <a:rPr lang="de-AT" sz="2000" dirty="0">
                <a:solidFill>
                  <a:prstClr val="black"/>
                </a:solidFill>
              </a:rPr>
              <a:t>Ein genauerer Blick zeigt, dass das Leben vieler Männer nicht rein </a:t>
            </a:r>
            <a:r>
              <a:rPr lang="de-AT" sz="2000" b="1" dirty="0">
                <a:solidFill>
                  <a:prstClr val="black"/>
                </a:solidFill>
              </a:rPr>
              <a:t>von Privilegierung geprägt </a:t>
            </a:r>
            <a:r>
              <a:rPr lang="de-AT" sz="2000" dirty="0">
                <a:solidFill>
                  <a:prstClr val="black"/>
                </a:solidFill>
              </a:rPr>
              <a:t>ist. Macht- und Herrschaftsverhältnisse führen allzu oft zu Marginalisierungs- und Entfremdungserfahrungen. Aus diesem Verständnis heraus tragen auch Männer die „Kosten“ eines ungleichen Geschlechterverhältnisses und können vor diesem Hintergrund von einem Abbau dieser Ungleichheit profitieren. </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Tree>
    <p:extLst>
      <p:ext uri="{BB962C8B-B14F-4D97-AF65-F5344CB8AC3E}">
        <p14:creationId xmlns:p14="http://schemas.microsoft.com/office/powerpoint/2010/main" val="168183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941145"/>
            <a:ext cx="7429552" cy="1143008"/>
          </a:xfrm>
        </p:spPr>
        <p:txBody>
          <a:bodyPr/>
          <a:lstStyle/>
          <a:p>
            <a:r>
              <a:rPr lang="de-AT" dirty="0"/>
              <a:t>Rollenselbstverständnisse &amp; Geschlechterkonstruktionen</a:t>
            </a:r>
          </a:p>
        </p:txBody>
      </p:sp>
      <p:sp>
        <p:nvSpPr>
          <p:cNvPr id="3" name="Inhaltsplatzhalter 2"/>
          <p:cNvSpPr>
            <a:spLocks noGrp="1"/>
          </p:cNvSpPr>
          <p:nvPr>
            <p:ph idx="1"/>
          </p:nvPr>
        </p:nvSpPr>
        <p:spPr>
          <a:xfrm>
            <a:off x="857224" y="2084153"/>
            <a:ext cx="7963248" cy="3554419"/>
          </a:xfrm>
        </p:spPr>
        <p:txBody>
          <a:bodyPr/>
          <a:lstStyle/>
          <a:p>
            <a:pPr lvl="0">
              <a:buFont typeface="Wingdings" panose="05000000000000000000" pitchFamily="2" charset="2"/>
              <a:buChar char="§"/>
            </a:pPr>
            <a:r>
              <a:rPr lang="de-AT" sz="2000" b="1" dirty="0">
                <a:solidFill>
                  <a:prstClr val="black"/>
                </a:solidFill>
              </a:rPr>
              <a:t>Wissenschaftlich</a:t>
            </a:r>
            <a:r>
              <a:rPr lang="de-AT" sz="2000" dirty="0">
                <a:solidFill>
                  <a:prstClr val="black"/>
                </a:solidFill>
              </a:rPr>
              <a:t> kann in diesem Zusammenhang das </a:t>
            </a:r>
            <a:br>
              <a:rPr lang="de-AT" sz="2000" dirty="0">
                <a:solidFill>
                  <a:prstClr val="black"/>
                </a:solidFill>
              </a:rPr>
            </a:br>
            <a:r>
              <a:rPr lang="de-AT" sz="2000" b="1" dirty="0" smtClean="0">
                <a:solidFill>
                  <a:prstClr val="black"/>
                </a:solidFill>
              </a:rPr>
              <a:t>Konzept </a:t>
            </a:r>
            <a:r>
              <a:rPr lang="de-AT" sz="2000" b="1" dirty="0">
                <a:solidFill>
                  <a:prstClr val="black"/>
                </a:solidFill>
              </a:rPr>
              <a:t>der hegemonialen Männlichkeit</a:t>
            </a:r>
            <a:r>
              <a:rPr lang="de-AT" sz="2000" dirty="0">
                <a:solidFill>
                  <a:prstClr val="black"/>
                </a:solidFill>
              </a:rPr>
              <a:t>, das von der australischen Forscherin </a:t>
            </a:r>
            <a:r>
              <a:rPr lang="de-AT" sz="2000" dirty="0" err="1">
                <a:solidFill>
                  <a:prstClr val="black"/>
                </a:solidFill>
              </a:rPr>
              <a:t>Raewyn</a:t>
            </a:r>
            <a:r>
              <a:rPr lang="de-AT" sz="2000" dirty="0">
                <a:solidFill>
                  <a:prstClr val="black"/>
                </a:solidFill>
              </a:rPr>
              <a:t> </a:t>
            </a:r>
            <a:r>
              <a:rPr lang="de-AT" sz="2000" dirty="0" err="1">
                <a:solidFill>
                  <a:prstClr val="black"/>
                </a:solidFill>
              </a:rPr>
              <a:t>Connell</a:t>
            </a:r>
            <a:r>
              <a:rPr lang="de-AT" sz="2000" dirty="0">
                <a:solidFill>
                  <a:prstClr val="black"/>
                </a:solidFill>
              </a:rPr>
              <a:t> (</a:t>
            </a:r>
            <a:r>
              <a:rPr lang="de-AT" sz="2000" dirty="0" err="1">
                <a:solidFill>
                  <a:prstClr val="black"/>
                </a:solidFill>
              </a:rPr>
              <a:t>Connell</a:t>
            </a:r>
            <a:r>
              <a:rPr lang="de-AT" sz="2000" dirty="0">
                <a:solidFill>
                  <a:prstClr val="black"/>
                </a:solidFill>
              </a:rPr>
              <a:t>, 1987;2006) entwickelt wurde, herangezogen werden. </a:t>
            </a:r>
            <a:br>
              <a:rPr lang="de-AT" sz="2000" dirty="0">
                <a:solidFill>
                  <a:prstClr val="black"/>
                </a:solidFill>
              </a:rPr>
            </a:br>
            <a:r>
              <a:rPr lang="de-AT" sz="2000" dirty="0" err="1">
                <a:solidFill>
                  <a:prstClr val="black"/>
                </a:solidFill>
              </a:rPr>
              <a:t>Connell</a:t>
            </a:r>
            <a:r>
              <a:rPr lang="de-AT" sz="2000" dirty="0">
                <a:solidFill>
                  <a:prstClr val="black"/>
                </a:solidFill>
              </a:rPr>
              <a:t> geht davon aus, dass Männlichkeitskonstruktionen in gesellschaftliche Machtstrukturen eingebettet werden. In modernen Gesellschaften herrscht ein patriarchales Geschlechterverhältnis, das Männer als Gruppe privilegiert und die Gruppe der Frauen strukturell benachteiligt. Die „Vormacht“ der Männer über die Frauen geht einher mit Hierarchisierungsprozessen zwischen Männern. Nach diesem Verständnis herrschen in patriarchalen Gesellschaften immer auch Machtgefälle zwischen Männern. </a:t>
            </a:r>
          </a:p>
          <a:p>
            <a:pPr lvl="0">
              <a:buFont typeface="Wingdings" panose="05000000000000000000" pitchFamily="2" charset="2"/>
              <a:buChar char="§"/>
            </a:pPr>
            <a:r>
              <a:rPr lang="de-AT" sz="2000" dirty="0">
                <a:solidFill>
                  <a:prstClr val="black"/>
                </a:solidFill>
              </a:rPr>
              <a:t>Die Erreichung des „männlichen Ideals“ stellt sich als keine leichte Aufgabe dar. Kaum jemand erfüllt das männliche Ideal. </a:t>
            </a:r>
          </a:p>
          <a:p>
            <a:pPr marL="0" lvl="0" indent="0"/>
            <a:r>
              <a:rPr lang="de-AT" sz="2000" dirty="0" smtClean="0">
                <a:solidFill>
                  <a:prstClr val="black"/>
                </a:solidFill>
              </a:rPr>
              <a:t> </a:t>
            </a:r>
            <a:endParaRPr lang="de-AT" sz="2000" dirty="0"/>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Tree>
    <p:extLst>
      <p:ext uri="{BB962C8B-B14F-4D97-AF65-F5344CB8AC3E}">
        <p14:creationId xmlns:p14="http://schemas.microsoft.com/office/powerpoint/2010/main" val="100036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spcBef>
                <a:spcPct val="20000"/>
              </a:spcBef>
            </a:pPr>
            <a:r>
              <a:rPr lang="de-AT" sz="2800" b="1" dirty="0">
                <a:solidFill>
                  <a:prstClr val="black"/>
                </a:solidFill>
                <a:ea typeface="+mn-ea"/>
              </a:rPr>
              <a:t>Bereiche, in denen Problemfelder für </a:t>
            </a:r>
            <a:r>
              <a:rPr lang="de-AT" sz="2800" b="1" dirty="0" smtClean="0">
                <a:solidFill>
                  <a:prstClr val="black"/>
                </a:solidFill>
                <a:ea typeface="+mn-ea"/>
              </a:rPr>
              <a:t>Männern </a:t>
            </a:r>
            <a:r>
              <a:rPr lang="de-AT" sz="2800" b="1" dirty="0">
                <a:solidFill>
                  <a:prstClr val="black"/>
                </a:solidFill>
                <a:ea typeface="+mn-ea"/>
              </a:rPr>
              <a:t>sichtbar werden:</a:t>
            </a:r>
            <a:r>
              <a:rPr lang="de-AT" sz="3200" b="1" dirty="0">
                <a:solidFill>
                  <a:prstClr val="black"/>
                </a:solidFill>
                <a:ea typeface="+mn-ea"/>
              </a:rPr>
              <a:t/>
            </a:r>
            <a:br>
              <a:rPr lang="de-AT" sz="3200" b="1" dirty="0">
                <a:solidFill>
                  <a:prstClr val="black"/>
                </a:solidFill>
                <a:ea typeface="+mn-ea"/>
              </a:rPr>
            </a:br>
            <a:endParaRPr lang="de-AT" dirty="0"/>
          </a:p>
        </p:txBody>
      </p:sp>
      <p:sp>
        <p:nvSpPr>
          <p:cNvPr id="3" name="Inhaltsplatzhalter 2"/>
          <p:cNvSpPr>
            <a:spLocks noGrp="1"/>
          </p:cNvSpPr>
          <p:nvPr>
            <p:ph idx="1"/>
          </p:nvPr>
        </p:nvSpPr>
        <p:spPr>
          <a:xfrm>
            <a:off x="857224" y="3125978"/>
            <a:ext cx="7429552" cy="3554419"/>
          </a:xfrm>
        </p:spPr>
        <p:txBody>
          <a:bodyPr/>
          <a:lstStyle/>
          <a:p>
            <a:pPr>
              <a:buFont typeface="Wingdings" panose="05000000000000000000" pitchFamily="2" charset="2"/>
              <a:buChar char="Ø"/>
            </a:pPr>
            <a:r>
              <a:rPr lang="de-AT" sz="2000" dirty="0"/>
              <a:t>Stereotype Zuweisungen</a:t>
            </a:r>
          </a:p>
          <a:p>
            <a:pPr>
              <a:buFont typeface="Wingdings" panose="05000000000000000000" pitchFamily="2" charset="2"/>
              <a:buChar char="Ø"/>
            </a:pPr>
            <a:r>
              <a:rPr lang="de-AT" sz="2000" dirty="0"/>
              <a:t>Lebenserwartung &amp; Sterberisiko</a:t>
            </a:r>
          </a:p>
          <a:p>
            <a:pPr>
              <a:buFont typeface="Wingdings" panose="05000000000000000000" pitchFamily="2" charset="2"/>
              <a:buChar char="Ø"/>
            </a:pPr>
            <a:r>
              <a:rPr lang="de-AT" sz="2000" dirty="0"/>
              <a:t>Gesundheitsförderndes vs. gesundheitsriskanteres Verhalten</a:t>
            </a:r>
          </a:p>
          <a:p>
            <a:pPr>
              <a:buFont typeface="Wingdings" panose="05000000000000000000" pitchFamily="2" charset="2"/>
              <a:buChar char="Ø"/>
            </a:pPr>
            <a:r>
              <a:rPr lang="de-AT" sz="2000" dirty="0"/>
              <a:t>Bildungsabschlüsse</a:t>
            </a:r>
          </a:p>
          <a:p>
            <a:pPr>
              <a:buFont typeface="Wingdings" panose="05000000000000000000" pitchFamily="2" charset="2"/>
              <a:buChar char="Ø"/>
            </a:pPr>
            <a:r>
              <a:rPr lang="de-AT" sz="2000" dirty="0"/>
              <a:t>Kriminalität / Gewalt </a:t>
            </a:r>
          </a:p>
          <a:p>
            <a:endParaRPr lang="de-AT" dirty="0"/>
          </a:p>
        </p:txBody>
      </p:sp>
      <p:sp>
        <p:nvSpPr>
          <p:cNvPr id="5" name="Rechteck 4"/>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Tree>
    <p:extLst>
      <p:ext uri="{BB962C8B-B14F-4D97-AF65-F5344CB8AC3E}">
        <p14:creationId xmlns:p14="http://schemas.microsoft.com/office/powerpoint/2010/main" val="350878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Stereotype Zuweisungen</a:t>
            </a:r>
          </a:p>
        </p:txBody>
      </p:sp>
      <p:sp>
        <p:nvSpPr>
          <p:cNvPr id="3" name="Inhaltsplatzhalter 2"/>
          <p:cNvSpPr>
            <a:spLocks noGrp="1"/>
          </p:cNvSpPr>
          <p:nvPr>
            <p:ph idx="1"/>
          </p:nvPr>
        </p:nvSpPr>
        <p:spPr>
          <a:xfrm>
            <a:off x="857224" y="2204864"/>
            <a:ext cx="7603208" cy="3554419"/>
          </a:xfrm>
        </p:spPr>
        <p:txBody>
          <a:bodyPr/>
          <a:lstStyle/>
          <a:p>
            <a:pPr marL="0" lvl="0" indent="0"/>
            <a:r>
              <a:rPr lang="de-AT" sz="2000" b="1" dirty="0">
                <a:solidFill>
                  <a:prstClr val="black"/>
                </a:solidFill>
              </a:rPr>
              <a:t>Klassische Merkmale </a:t>
            </a:r>
            <a:r>
              <a:rPr lang="de-AT" sz="2000" dirty="0">
                <a:solidFill>
                  <a:prstClr val="black"/>
                </a:solidFill>
              </a:rPr>
              <a:t>von „</a:t>
            </a:r>
            <a:r>
              <a:rPr lang="de-AT" sz="2000" b="1" dirty="0" err="1">
                <a:solidFill>
                  <a:prstClr val="black"/>
                </a:solidFill>
              </a:rPr>
              <a:t>Männlichkeiten</a:t>
            </a:r>
            <a:r>
              <a:rPr lang="de-AT" sz="2000" dirty="0">
                <a:solidFill>
                  <a:prstClr val="black"/>
                </a:solidFill>
              </a:rPr>
              <a:t>“, welche oft problematische Aspekte beinhalten:</a:t>
            </a:r>
          </a:p>
          <a:p>
            <a:pPr lvl="0">
              <a:buFont typeface="Wingdings" panose="05000000000000000000" pitchFamily="2" charset="2"/>
              <a:buChar char="§"/>
            </a:pPr>
            <a:r>
              <a:rPr lang="de-AT" sz="2000" dirty="0">
                <a:solidFill>
                  <a:prstClr val="black"/>
                </a:solidFill>
              </a:rPr>
              <a:t>(Körper-)Kraft</a:t>
            </a:r>
          </a:p>
          <a:p>
            <a:pPr lvl="0">
              <a:buFont typeface="Wingdings" panose="05000000000000000000" pitchFamily="2" charset="2"/>
              <a:buChar char="§"/>
            </a:pPr>
            <a:r>
              <a:rPr lang="de-AT" sz="2000" dirty="0">
                <a:solidFill>
                  <a:prstClr val="black"/>
                </a:solidFill>
              </a:rPr>
              <a:t>offensives Agieren (im Gegensatz zu Reagieren und defensivem Verhalten)</a:t>
            </a:r>
          </a:p>
          <a:p>
            <a:pPr lvl="0">
              <a:buFont typeface="Wingdings" panose="05000000000000000000" pitchFamily="2" charset="2"/>
              <a:buChar char="§"/>
            </a:pPr>
            <a:r>
              <a:rPr lang="de-AT" sz="2000" dirty="0">
                <a:solidFill>
                  <a:prstClr val="black"/>
                </a:solidFill>
              </a:rPr>
              <a:t>Gewaltbereitschaft und Aggressivität</a:t>
            </a:r>
          </a:p>
          <a:p>
            <a:pPr lvl="0">
              <a:buFont typeface="Wingdings" panose="05000000000000000000" pitchFamily="2" charset="2"/>
              <a:buChar char="§"/>
            </a:pPr>
            <a:r>
              <a:rPr lang="de-AT" sz="2000" dirty="0">
                <a:solidFill>
                  <a:prstClr val="black"/>
                </a:solidFill>
              </a:rPr>
              <a:t>Mut, Risikobereitschaft und Abenteuerlust</a:t>
            </a:r>
          </a:p>
          <a:p>
            <a:pPr lvl="0">
              <a:buFont typeface="Wingdings" panose="05000000000000000000" pitchFamily="2" charset="2"/>
              <a:buChar char="§"/>
            </a:pPr>
            <a:r>
              <a:rPr lang="de-AT" sz="2000" dirty="0">
                <a:solidFill>
                  <a:prstClr val="black"/>
                </a:solidFill>
              </a:rPr>
              <a:t>Dominanz</a:t>
            </a:r>
          </a:p>
          <a:p>
            <a:pPr lvl="0">
              <a:buFont typeface="Wingdings" panose="05000000000000000000" pitchFamily="2" charset="2"/>
              <a:buChar char="§"/>
            </a:pPr>
            <a:r>
              <a:rPr lang="de-AT" sz="2000" dirty="0">
                <a:solidFill>
                  <a:prstClr val="black"/>
                </a:solidFill>
              </a:rPr>
              <a:t>Selbstbeherrschung (bis hin zu Gefühlskälte/Coolness)</a:t>
            </a:r>
          </a:p>
          <a:p>
            <a:pPr lvl="0">
              <a:buFont typeface="Wingdings" panose="05000000000000000000" pitchFamily="2" charset="2"/>
              <a:buChar char="§"/>
            </a:pPr>
            <a:r>
              <a:rPr lang="de-AT" sz="2000" dirty="0">
                <a:solidFill>
                  <a:prstClr val="black"/>
                </a:solidFill>
              </a:rPr>
              <a:t>technische und organisatorische Gaben</a:t>
            </a:r>
          </a:p>
          <a:p>
            <a:pPr lvl="0">
              <a:buFont typeface="Wingdings" panose="05000000000000000000" pitchFamily="2" charset="2"/>
              <a:buChar char="§"/>
            </a:pPr>
            <a:r>
              <a:rPr lang="de-AT" sz="2000" dirty="0">
                <a:solidFill>
                  <a:prstClr val="black"/>
                </a:solidFill>
              </a:rPr>
              <a:t>Rationalismus</a:t>
            </a:r>
          </a:p>
          <a:p>
            <a:pPr marL="0" lvl="0" indent="0"/>
            <a:endParaRPr lang="de-AT" sz="2000" dirty="0">
              <a:solidFill>
                <a:prstClr val="black"/>
              </a:solidFill>
            </a:endParaRPr>
          </a:p>
          <a:p>
            <a:endParaRPr lang="de-AT" dirty="0"/>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Tree>
    <p:extLst>
      <p:ext uri="{BB962C8B-B14F-4D97-AF65-F5344CB8AC3E}">
        <p14:creationId xmlns:p14="http://schemas.microsoft.com/office/powerpoint/2010/main" val="375262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Stereotype Zuweisungen</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5" name="Rechteck 4"/>
          <p:cNvSpPr/>
          <p:nvPr/>
        </p:nvSpPr>
        <p:spPr>
          <a:xfrm>
            <a:off x="857224" y="2428868"/>
            <a:ext cx="7531200" cy="2185214"/>
          </a:xfrm>
          <a:prstGeom prst="rect">
            <a:avLst/>
          </a:prstGeom>
        </p:spPr>
        <p:txBody>
          <a:bodyPr wrap="square">
            <a:spAutoFit/>
          </a:bodyPr>
          <a:lstStyle/>
          <a:p>
            <a:pPr lvl="0" eaLnBrk="0" hangingPunct="0">
              <a:spcBef>
                <a:spcPct val="20000"/>
              </a:spcBef>
              <a:buClr>
                <a:srgbClr val="006699"/>
              </a:buClr>
              <a:buSzPct val="110000"/>
            </a:pPr>
            <a:r>
              <a:rPr lang="de-AT" sz="2000" b="1" dirty="0">
                <a:solidFill>
                  <a:prstClr val="black"/>
                </a:solidFill>
              </a:rPr>
              <a:t>Die Folgen im Alltag dieses Männlichkeitsbildes </a:t>
            </a:r>
            <a:r>
              <a:rPr lang="de-AT" sz="2000" dirty="0">
                <a:solidFill>
                  <a:prstClr val="black"/>
                </a:solidFill>
              </a:rPr>
              <a:t>sind nicht selten</a:t>
            </a:r>
          </a:p>
          <a:p>
            <a:pPr lvl="0" eaLnBrk="0" hangingPunct="0">
              <a:spcBef>
                <a:spcPct val="20000"/>
              </a:spcBef>
              <a:buClr>
                <a:srgbClr val="006699"/>
              </a:buClr>
              <a:buSzPct val="110000"/>
            </a:pPr>
            <a:endParaRPr lang="de-AT" sz="2000" dirty="0">
              <a:solidFill>
                <a:prstClr val="black"/>
              </a:solidFill>
            </a:endParaRPr>
          </a:p>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starkes Machtstreben </a:t>
            </a:r>
          </a:p>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Rivalitätsverhalten </a:t>
            </a:r>
          </a:p>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hohe Risikobereitschaft</a:t>
            </a:r>
          </a:p>
        </p:txBody>
      </p:sp>
    </p:spTree>
    <p:extLst>
      <p:ext uri="{BB962C8B-B14F-4D97-AF65-F5344CB8AC3E}">
        <p14:creationId xmlns:p14="http://schemas.microsoft.com/office/powerpoint/2010/main" val="182179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Stereotype Zuweisungen</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6" name="Rechteck 5"/>
          <p:cNvSpPr/>
          <p:nvPr/>
        </p:nvSpPr>
        <p:spPr>
          <a:xfrm>
            <a:off x="857224" y="2564904"/>
            <a:ext cx="7603208" cy="2923877"/>
          </a:xfrm>
          <a:prstGeom prst="rect">
            <a:avLst/>
          </a:prstGeom>
        </p:spPr>
        <p:txBody>
          <a:bodyPr wrap="square">
            <a:spAutoFit/>
          </a:bodyPr>
          <a:lstStyle/>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Stereotype Zuweisungen </a:t>
            </a:r>
            <a:r>
              <a:rPr lang="de-AT" sz="2000" b="1" dirty="0">
                <a:solidFill>
                  <a:prstClr val="black"/>
                </a:solidFill>
              </a:rPr>
              <a:t>oft schon vor Geburt</a:t>
            </a:r>
            <a:r>
              <a:rPr lang="de-AT" sz="2000" dirty="0">
                <a:solidFill>
                  <a:prstClr val="black"/>
                </a:solidFill>
              </a:rPr>
              <a:t>: „Stammhalter“; </a:t>
            </a:r>
            <a:r>
              <a:rPr lang="de-AT" sz="2000" b="1" dirty="0">
                <a:solidFill>
                  <a:prstClr val="black"/>
                </a:solidFill>
              </a:rPr>
              <a:t>später </a:t>
            </a:r>
            <a:r>
              <a:rPr lang="de-AT" sz="2000" dirty="0">
                <a:solidFill>
                  <a:prstClr val="black"/>
                </a:solidFill>
              </a:rPr>
              <a:t>wird bei Buben typischerweise </a:t>
            </a:r>
            <a:r>
              <a:rPr lang="de-AT" sz="2000" b="1" dirty="0">
                <a:solidFill>
                  <a:prstClr val="black"/>
                </a:solidFill>
              </a:rPr>
              <a:t>Autonomie gefördert,</a:t>
            </a:r>
            <a:r>
              <a:rPr lang="de-AT" sz="2000" dirty="0">
                <a:solidFill>
                  <a:prstClr val="black"/>
                </a:solidFill>
              </a:rPr>
              <a:t> bei </a:t>
            </a:r>
            <a:r>
              <a:rPr lang="de-AT" sz="2000" b="1" dirty="0">
                <a:solidFill>
                  <a:prstClr val="black"/>
                </a:solidFill>
              </a:rPr>
              <a:t>Mädchen</a:t>
            </a:r>
            <a:r>
              <a:rPr lang="de-AT" sz="2000" dirty="0">
                <a:solidFill>
                  <a:prstClr val="black"/>
                </a:solidFill>
              </a:rPr>
              <a:t> hingegen eher </a:t>
            </a:r>
            <a:r>
              <a:rPr lang="de-AT" sz="2000" b="1" dirty="0">
                <a:solidFill>
                  <a:prstClr val="black"/>
                </a:solidFill>
              </a:rPr>
              <a:t>Anpassung und Unterordnung</a:t>
            </a:r>
            <a:r>
              <a:rPr lang="de-AT" sz="2000" dirty="0">
                <a:solidFill>
                  <a:prstClr val="black"/>
                </a:solidFill>
              </a:rPr>
              <a:t>; geschlechtsspezifische Zuschreibungen mit Spielsachen, Kinderbekleidung und Kinderzimmereinrichtungen… </a:t>
            </a:r>
          </a:p>
          <a:p>
            <a:pPr marL="342900" lvl="0" indent="-342900" eaLnBrk="0" hangingPunct="0">
              <a:spcBef>
                <a:spcPct val="20000"/>
              </a:spcBef>
              <a:buClr>
                <a:srgbClr val="006699"/>
              </a:buClr>
              <a:buSzPct val="110000"/>
              <a:buFont typeface="Wingdings" panose="05000000000000000000" pitchFamily="2" charset="2"/>
              <a:buChar char="§"/>
            </a:pPr>
            <a:r>
              <a:rPr lang="de-AT" sz="2000" dirty="0">
                <a:solidFill>
                  <a:prstClr val="black"/>
                </a:solidFill>
              </a:rPr>
              <a:t>Schon im frühen Kindesalter </a:t>
            </a:r>
            <a:r>
              <a:rPr lang="de-AT" sz="2000" b="1" dirty="0">
                <a:solidFill>
                  <a:prstClr val="black"/>
                </a:solidFill>
              </a:rPr>
              <a:t>lernt</a:t>
            </a:r>
            <a:r>
              <a:rPr lang="de-AT" sz="2000" dirty="0">
                <a:solidFill>
                  <a:prstClr val="black"/>
                </a:solidFill>
              </a:rPr>
              <a:t> das </a:t>
            </a:r>
            <a:r>
              <a:rPr lang="de-AT" sz="2000" b="1" dirty="0">
                <a:solidFill>
                  <a:prstClr val="black"/>
                </a:solidFill>
              </a:rPr>
              <a:t>Kind</a:t>
            </a:r>
            <a:r>
              <a:rPr lang="de-AT" sz="2000" dirty="0">
                <a:solidFill>
                  <a:prstClr val="black"/>
                </a:solidFill>
              </a:rPr>
              <a:t>, dass Eltern und das weitere soziale Umfeld </a:t>
            </a:r>
            <a:r>
              <a:rPr lang="de-AT" sz="2000" b="1" dirty="0">
                <a:solidFill>
                  <a:prstClr val="black"/>
                </a:solidFill>
              </a:rPr>
              <a:t>geschlechtsspezifisches Verhalten </a:t>
            </a:r>
            <a:r>
              <a:rPr lang="de-AT" sz="2000" dirty="0">
                <a:solidFill>
                  <a:prstClr val="black"/>
                </a:solidFill>
              </a:rPr>
              <a:t>von ihm </a:t>
            </a:r>
            <a:r>
              <a:rPr lang="de-AT" sz="2000" b="1" dirty="0">
                <a:solidFill>
                  <a:prstClr val="black"/>
                </a:solidFill>
              </a:rPr>
              <a:t>erwarten</a:t>
            </a:r>
            <a:r>
              <a:rPr lang="de-AT" sz="2000" dirty="0">
                <a:solidFill>
                  <a:prstClr val="black"/>
                </a:solidFill>
              </a:rPr>
              <a:t>.</a:t>
            </a:r>
          </a:p>
        </p:txBody>
      </p:sp>
    </p:spTree>
    <p:extLst>
      <p:ext uri="{BB962C8B-B14F-4D97-AF65-F5344CB8AC3E}">
        <p14:creationId xmlns:p14="http://schemas.microsoft.com/office/powerpoint/2010/main" val="176688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24" y="1285860"/>
            <a:ext cx="7027144" cy="774988"/>
          </a:xfrm>
        </p:spPr>
        <p:txBody>
          <a:bodyPr/>
          <a:lstStyle/>
          <a:p>
            <a:r>
              <a:rPr lang="de-AT" dirty="0"/>
              <a:t>Stereotype Zuweisungen</a:t>
            </a:r>
          </a:p>
        </p:txBody>
      </p:sp>
      <p:sp>
        <p:nvSpPr>
          <p:cNvPr id="4" name="Rechteck 3"/>
          <p:cNvSpPr/>
          <p:nvPr/>
        </p:nvSpPr>
        <p:spPr>
          <a:xfrm>
            <a:off x="857224" y="188640"/>
            <a:ext cx="4229043" cy="400110"/>
          </a:xfrm>
          <a:prstGeom prst="rect">
            <a:avLst/>
          </a:prstGeom>
        </p:spPr>
        <p:txBody>
          <a:bodyPr wrap="none">
            <a:spAutoFit/>
          </a:bodyPr>
          <a:lstStyle/>
          <a:p>
            <a:r>
              <a:rPr lang="de-AT" sz="2000" dirty="0"/>
              <a:t>Daten &amp; Fakten – </a:t>
            </a:r>
            <a:r>
              <a:rPr lang="de-AT" sz="2000" dirty="0" smtClean="0"/>
              <a:t>Männer </a:t>
            </a:r>
            <a:r>
              <a:rPr lang="de-AT" sz="2000" dirty="0"/>
              <a:t>im Fokus</a:t>
            </a:r>
          </a:p>
        </p:txBody>
      </p:sp>
      <p:sp>
        <p:nvSpPr>
          <p:cNvPr id="5" name="Rechteck 4"/>
          <p:cNvSpPr/>
          <p:nvPr/>
        </p:nvSpPr>
        <p:spPr>
          <a:xfrm>
            <a:off x="861808" y="2276872"/>
            <a:ext cx="7614592" cy="3908762"/>
          </a:xfrm>
          <a:prstGeom prst="rect">
            <a:avLst/>
          </a:prstGeom>
        </p:spPr>
        <p:txBody>
          <a:bodyPr wrap="square">
            <a:spAutoFit/>
          </a:bodyPr>
          <a:lstStyle/>
          <a:p>
            <a:pPr marL="342900" lvl="0" indent="-342900" eaLnBrk="0" hangingPunct="0">
              <a:spcBef>
                <a:spcPct val="20000"/>
              </a:spcBef>
              <a:buClr>
                <a:srgbClr val="006699"/>
              </a:buClr>
              <a:buSzPct val="110000"/>
              <a:buFont typeface="Wingdings" panose="05000000000000000000" pitchFamily="2" charset="2"/>
              <a:buChar char="§"/>
            </a:pPr>
            <a:r>
              <a:rPr lang="de-AT" sz="2000" b="1" dirty="0">
                <a:solidFill>
                  <a:prstClr val="black"/>
                </a:solidFill>
              </a:rPr>
              <a:t>Großes Übel </a:t>
            </a:r>
            <a:r>
              <a:rPr lang="de-AT" sz="2000" dirty="0">
                <a:solidFill>
                  <a:prstClr val="black"/>
                </a:solidFill>
              </a:rPr>
              <a:t>bei vielen Buben: </a:t>
            </a:r>
            <a:r>
              <a:rPr lang="de-AT" sz="2000" b="1" dirty="0">
                <a:solidFill>
                  <a:prstClr val="black"/>
                </a:solidFill>
              </a:rPr>
              <a:t>Wenig Kontakt zu erwachsenen Männern </a:t>
            </a:r>
            <a:r>
              <a:rPr lang="de-AT" sz="2000" dirty="0">
                <a:solidFill>
                  <a:prstClr val="black"/>
                </a:solidFill>
              </a:rPr>
              <a:t>&gt; beginnend mit üblicher Arbeitsteilung (Frauen tendenziell zu Hause) &gt; Kindergarten/Schule (weibliche Bildungskräfte) &gt; führt oft zu Orientierungslosigkeit und Mythenbildung über Männliches. </a:t>
            </a:r>
          </a:p>
          <a:p>
            <a:pPr lvl="0" eaLnBrk="0" hangingPunct="0">
              <a:spcBef>
                <a:spcPct val="20000"/>
              </a:spcBef>
              <a:buClr>
                <a:srgbClr val="006699"/>
              </a:buClr>
              <a:buSzPct val="110000"/>
            </a:pPr>
            <a:r>
              <a:rPr lang="de-AT" sz="2000" dirty="0">
                <a:solidFill>
                  <a:prstClr val="black"/>
                </a:solidFill>
              </a:rPr>
              <a:t>	&gt; </a:t>
            </a:r>
            <a:r>
              <a:rPr lang="de-AT" sz="2000" b="1" dirty="0">
                <a:solidFill>
                  <a:prstClr val="black"/>
                </a:solidFill>
              </a:rPr>
              <a:t>männliche Identität </a:t>
            </a:r>
            <a:r>
              <a:rPr lang="de-AT" sz="2000" dirty="0">
                <a:solidFill>
                  <a:prstClr val="black"/>
                </a:solidFill>
              </a:rPr>
              <a:t>muss angeeignet werden, um 	gesellschaftliche Normvorstellungen zu erfüllen.</a:t>
            </a:r>
          </a:p>
          <a:p>
            <a:pPr lvl="0" eaLnBrk="0" hangingPunct="0">
              <a:spcBef>
                <a:spcPct val="20000"/>
              </a:spcBef>
              <a:buClr>
                <a:srgbClr val="006699"/>
              </a:buClr>
              <a:buSzPct val="110000"/>
            </a:pPr>
            <a:r>
              <a:rPr lang="de-AT" sz="2000" dirty="0">
                <a:solidFill>
                  <a:prstClr val="black"/>
                </a:solidFill>
              </a:rPr>
              <a:t>	Was ein „richtiger Mann“ ist, bleibt meist unklar. Neben </a:t>
            </a:r>
            <a:r>
              <a:rPr lang="de-AT" sz="2000" dirty="0" smtClean="0">
                <a:solidFill>
                  <a:prstClr val="black"/>
                </a:solidFill>
              </a:rPr>
              <a:t>	medial </a:t>
            </a:r>
            <a:r>
              <a:rPr lang="de-AT" sz="2000" dirty="0">
                <a:solidFill>
                  <a:prstClr val="black"/>
                </a:solidFill>
              </a:rPr>
              <a:t>	transportierten Superhelden (Spitzensportler, </a:t>
            </a:r>
            <a:r>
              <a:rPr lang="de-AT" sz="2000" dirty="0" smtClean="0">
                <a:solidFill>
                  <a:prstClr val="black"/>
                </a:solidFill>
              </a:rPr>
              <a:t>	besonders erfolgreiche </a:t>
            </a:r>
            <a:r>
              <a:rPr lang="de-AT" sz="2000" dirty="0">
                <a:solidFill>
                  <a:prstClr val="black"/>
                </a:solidFill>
              </a:rPr>
              <a:t>Manager,…) und Supermachos </a:t>
            </a:r>
            <a:r>
              <a:rPr lang="de-AT" sz="2000" dirty="0" smtClean="0">
                <a:solidFill>
                  <a:prstClr val="black"/>
                </a:solidFill>
              </a:rPr>
              <a:t>	(</a:t>
            </a:r>
            <a:r>
              <a:rPr lang="de-AT" sz="2000" dirty="0">
                <a:solidFill>
                  <a:prstClr val="black"/>
                </a:solidFill>
              </a:rPr>
              <a:t>Rocky, </a:t>
            </a:r>
            <a:r>
              <a:rPr lang="de-AT" sz="2000" dirty="0" err="1">
                <a:solidFill>
                  <a:prstClr val="black"/>
                </a:solidFill>
              </a:rPr>
              <a:t>Rambo</a:t>
            </a:r>
            <a:r>
              <a:rPr lang="de-AT" sz="2000" dirty="0">
                <a:solidFill>
                  <a:prstClr val="black"/>
                </a:solidFill>
              </a:rPr>
              <a:t>,…) </a:t>
            </a:r>
            <a:r>
              <a:rPr lang="de-AT" sz="2000" dirty="0" smtClean="0">
                <a:solidFill>
                  <a:prstClr val="black"/>
                </a:solidFill>
              </a:rPr>
              <a:t>dominieren </a:t>
            </a:r>
            <a:r>
              <a:rPr lang="de-AT" sz="2000" dirty="0">
                <a:solidFill>
                  <a:prstClr val="black"/>
                </a:solidFill>
              </a:rPr>
              <a:t>Negativdefinitionen wie </a:t>
            </a:r>
            <a:r>
              <a:rPr lang="de-AT" sz="2000" dirty="0" smtClean="0">
                <a:solidFill>
                  <a:prstClr val="black"/>
                </a:solidFill>
              </a:rPr>
              <a:t>	„</a:t>
            </a:r>
            <a:r>
              <a:rPr lang="de-AT" sz="2000" dirty="0">
                <a:solidFill>
                  <a:prstClr val="black"/>
                </a:solidFill>
              </a:rPr>
              <a:t>Benimm dich nicht weiblich“, </a:t>
            </a:r>
            <a:r>
              <a:rPr lang="de-AT" sz="2000" dirty="0" smtClean="0">
                <a:solidFill>
                  <a:prstClr val="black"/>
                </a:solidFill>
              </a:rPr>
              <a:t>„</a:t>
            </a:r>
            <a:r>
              <a:rPr lang="de-AT" sz="2000" dirty="0">
                <a:solidFill>
                  <a:prstClr val="black"/>
                </a:solidFill>
              </a:rPr>
              <a:t>Sei nicht schwul“ usw.</a:t>
            </a:r>
          </a:p>
        </p:txBody>
      </p:sp>
    </p:spTree>
    <p:extLst>
      <p:ext uri="{BB962C8B-B14F-4D97-AF65-F5344CB8AC3E}">
        <p14:creationId xmlns:p14="http://schemas.microsoft.com/office/powerpoint/2010/main" val="3379442129"/>
      </p:ext>
    </p:extLst>
  </p:cSld>
  <p:clrMapOvr>
    <a:masterClrMapping/>
  </p:clrMapOvr>
</p:sld>
</file>

<file path=ppt/theme/theme1.xml><?xml version="1.0" encoding="utf-8"?>
<a:theme xmlns:a="http://schemas.openxmlformats.org/drawingml/2006/main" name="TU_Powerpoint_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2" id="{086F7312-7E59-4378-9716-246EB7F0F1A7}" vid="{6019A0DC-1E9C-423C-A7EF-D73A02432945}"/>
    </a:ext>
  </a:extLst>
</a:theme>
</file>

<file path=ppt/theme/theme2.xml><?xml version="1.0" encoding="utf-8"?>
<a:theme xmlns:a="http://schemas.openxmlformats.org/drawingml/2006/main" name="Inhalt_blauer_Rahme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2" id="{086F7312-7E59-4378-9716-246EB7F0F1A7}" vid="{35D37C2B-8179-4C74-A8BC-EC46BE3FAF39}"/>
    </a:ext>
  </a:extLst>
</a:theme>
</file>

<file path=ppt/theme/theme3.xml><?xml version="1.0" encoding="utf-8"?>
<a:theme xmlns:a="http://schemas.openxmlformats.org/drawingml/2006/main" name="Inhalt_weißer_Rahme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2" id="{086F7312-7E59-4378-9716-246EB7F0F1A7}" vid="{2BC3F5EA-EB02-4C95-B2E8-8F3B5F507E66}"/>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4x3_Infos für Lehrende_Frauen im Fokus</Template>
  <TotalTime>0</TotalTime>
  <Words>1410</Words>
  <Application>Microsoft Office PowerPoint</Application>
  <PresentationFormat>Bildschirmpräsentation (4:3)</PresentationFormat>
  <Paragraphs>163</Paragraphs>
  <Slides>23</Slides>
  <Notes>1</Notes>
  <HiddenSlides>0</HiddenSlides>
  <MMClips>0</MMClips>
  <ScaleCrop>false</ScaleCrop>
  <HeadingPairs>
    <vt:vector size="6" baseType="variant">
      <vt:variant>
        <vt:lpstr>Verwendete Schriftarten</vt:lpstr>
      </vt:variant>
      <vt:variant>
        <vt:i4>6</vt:i4>
      </vt:variant>
      <vt:variant>
        <vt:lpstr>Design</vt:lpstr>
      </vt:variant>
      <vt:variant>
        <vt:i4>3</vt:i4>
      </vt:variant>
      <vt:variant>
        <vt:lpstr>Folientitel</vt:lpstr>
      </vt:variant>
      <vt:variant>
        <vt:i4>23</vt:i4>
      </vt:variant>
    </vt:vector>
  </HeadingPairs>
  <TitlesOfParts>
    <vt:vector size="32" baseType="lpstr">
      <vt:lpstr>Arial</vt:lpstr>
      <vt:lpstr>Calibri</vt:lpstr>
      <vt:lpstr>Symbol</vt:lpstr>
      <vt:lpstr>Times New Roman</vt:lpstr>
      <vt:lpstr>TU Text Light</vt:lpstr>
      <vt:lpstr>Wingdings</vt:lpstr>
      <vt:lpstr>TU_Powerpoint_Vorlage</vt:lpstr>
      <vt:lpstr>Inhalt_blauer_Rahmen</vt:lpstr>
      <vt:lpstr>Inhalt_weißer_Rahmen</vt:lpstr>
      <vt:lpstr>Gender in der Lehre  Daten &amp; Fakten</vt:lpstr>
      <vt:lpstr>PowerPoint-Präsentation</vt:lpstr>
      <vt:lpstr>Rollenselbstverständnisse &amp; Geschlechterkonstruktionen</vt:lpstr>
      <vt:lpstr>Rollenselbstverständnisse &amp; Geschlechterkonstruktionen</vt:lpstr>
      <vt:lpstr>Bereiche, in denen Problemfelder für Männern sichtbar werden: </vt:lpstr>
      <vt:lpstr>Stereotype Zuweisungen</vt:lpstr>
      <vt:lpstr>Stereotype Zuweisungen</vt:lpstr>
      <vt:lpstr>Stereotype Zuweisungen</vt:lpstr>
      <vt:lpstr>Stereotype Zuweisungen</vt:lpstr>
      <vt:lpstr>Lebenserwartung &amp; Sterberisiko</vt:lpstr>
      <vt:lpstr>Lebenserwartung &amp; Sterberisiko</vt:lpstr>
      <vt:lpstr>Gesundheitsförderndes vs. gesundheitsriskanteres Verhalten</vt:lpstr>
      <vt:lpstr>Gesundheitsförderndes vs. gesundheitsriskanteres Verhalten</vt:lpstr>
      <vt:lpstr>Bildungsabschlüsse</vt:lpstr>
      <vt:lpstr>Bildungsabschlüsse</vt:lpstr>
      <vt:lpstr>Bildungsabschlüsse</vt:lpstr>
      <vt:lpstr>Bildungsabschlüsse</vt:lpstr>
      <vt:lpstr>Bildungsabschlüsse</vt:lpstr>
      <vt:lpstr>Kriminalstatistik / Gewalt</vt:lpstr>
      <vt:lpstr>Kriminalstatistik / Gewalt</vt:lpstr>
      <vt:lpstr>Kriminalstatistik / Gewalt</vt:lpstr>
      <vt:lpstr>Kriminalstatistik / Gewalt</vt:lpstr>
      <vt:lpstr>Danke für Ihre Aufmerksamkeit!</vt:lpstr>
    </vt:vector>
  </TitlesOfParts>
  <Company>TU Wien - Campusversion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in der Lehre Daten &amp; Fakten</dc:title>
  <dc:creator>Winkler</dc:creator>
  <cp:lastModifiedBy>Winkler</cp:lastModifiedBy>
  <cp:revision>16</cp:revision>
  <dcterms:created xsi:type="dcterms:W3CDTF">2021-02-17T09:06:25Z</dcterms:created>
  <dcterms:modified xsi:type="dcterms:W3CDTF">2021-02-17T10:56:33Z</dcterms:modified>
</cp:coreProperties>
</file>