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  <p:sldMasterId id="2147483667" r:id="rId3"/>
  </p:sldMasterIdLst>
  <p:notesMasterIdLst>
    <p:notesMasterId r:id="rId12"/>
  </p:notesMasterIdLst>
  <p:sldIdLst>
    <p:sldId id="256" r:id="rId4"/>
    <p:sldId id="262" r:id="rId5"/>
    <p:sldId id="289" r:id="rId6"/>
    <p:sldId id="290" r:id="rId7"/>
    <p:sldId id="291" r:id="rId8"/>
    <p:sldId id="292" r:id="rId9"/>
    <p:sldId id="293" r:id="rId10"/>
    <p:sldId id="288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DEE7EC"/>
    <a:srgbClr val="ABFFFF"/>
    <a:srgbClr val="A7DDE9"/>
    <a:srgbClr val="0086BB"/>
    <a:srgbClr val="0080B0"/>
    <a:srgbClr val="006090"/>
    <a:srgbClr val="004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4660"/>
  </p:normalViewPr>
  <p:slideViewPr>
    <p:cSldViewPr>
      <p:cViewPr varScale="1">
        <p:scale>
          <a:sx n="59" d="100"/>
          <a:sy n="59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D4CF46-3074-4E3F-81D5-AD27743E59A2}" type="datetimeFigureOut">
              <a:rPr lang="de-DE"/>
              <a:pPr>
                <a:defRPr/>
              </a:pPr>
              <a:t>22.02.2021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951D7EC-4C43-4DFD-9469-BE71A5571DB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1741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DD9F88-C01D-414B-A0F4-1C80E220A107}" type="slidenum">
              <a:rPr lang="de-DE" altLang="de-DE">
                <a:latin typeface="Calibri" panose="020F0502020204030204" pitchFamily="34" charset="0"/>
              </a:rPr>
              <a:pPr eaLnBrk="1" hangingPunct="1"/>
              <a:t>1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1D7EC-4C43-4DFD-9469-BE71A5571DB8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4245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1D7EC-4C43-4DFD-9469-BE71A5571DB8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725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1D7EC-4C43-4DFD-9469-BE71A5571DB8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38232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1D7EC-4C43-4DFD-9469-BE71A5571DB8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4893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1D7EC-4C43-4DFD-9469-BE71A5571DB8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57229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1D7EC-4C43-4DFD-9469-BE71A5571DB8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1800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TU-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43042" y="2928934"/>
            <a:ext cx="6143668" cy="1255711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3042" y="4500570"/>
            <a:ext cx="6215106" cy="928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1643063" y="6000750"/>
            <a:ext cx="4376737" cy="7207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284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blauer Rahmen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4" y="1285860"/>
            <a:ext cx="7429552" cy="11430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2571744"/>
            <a:ext cx="7429552" cy="3554419"/>
          </a:xfrm>
        </p:spPr>
        <p:txBody>
          <a:bodyPr/>
          <a:lstStyle>
            <a:lvl1pPr>
              <a:buNone/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57250" y="6356350"/>
            <a:ext cx="1630363" cy="365125"/>
          </a:xfrm>
        </p:spPr>
        <p:txBody>
          <a:bodyPr/>
          <a:lstStyle>
            <a:lvl1pPr marL="0" algn="l" defTabSz="914400" rtl="0" eaLnBrk="1" latinLnBrk="0" hangingPunct="1">
              <a:defRPr lang="de-DE" sz="1200" kern="1200" baseline="0">
                <a:solidFill>
                  <a:srgbClr val="0066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9044947D-D088-41CD-8C1E-2F405DB3DDD0}" type="datetimeFigureOut">
              <a:rPr lang="de-AT"/>
              <a:pPr>
                <a:defRPr/>
              </a:pPr>
              <a:t>22.02.2021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de-DE" sz="1200" kern="1200" baseline="0">
                <a:solidFill>
                  <a:srgbClr val="0066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733550" cy="365125"/>
          </a:xfrm>
        </p:spPr>
        <p:txBody>
          <a:bodyPr/>
          <a:lstStyle>
            <a:lvl1pPr>
              <a:defRPr>
                <a:solidFill>
                  <a:srgbClr val="006699"/>
                </a:solidFill>
                <a:latin typeface="Arial" panose="020B0604020202020204" pitchFamily="34" charset="0"/>
              </a:defRPr>
            </a:lvl1pPr>
          </a:lstStyle>
          <a:p>
            <a:fld id="{74B1FD82-CEFE-4AE8-BB22-D3F7035A300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0289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alt blauer Rahmen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5" y="1285860"/>
            <a:ext cx="7429552" cy="11430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57224" y="2571744"/>
            <a:ext cx="3500462" cy="355441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2571744"/>
            <a:ext cx="3500462" cy="355441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57250" y="6356350"/>
            <a:ext cx="1643063" cy="365125"/>
          </a:xfrm>
        </p:spPr>
        <p:txBody>
          <a:bodyPr/>
          <a:lstStyle>
            <a:lvl1pPr>
              <a:defRPr baseline="0"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5178ADA-3B17-4947-9906-57A7C8CDC7C8}" type="datetimeFigureOut">
              <a:rPr lang="de-DE"/>
              <a:pPr>
                <a:defRPr/>
              </a:pPr>
              <a:t>22.02.2021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733550" cy="365125"/>
          </a:xfrm>
        </p:spPr>
        <p:txBody>
          <a:bodyPr/>
          <a:lstStyle>
            <a:lvl1pPr>
              <a:defRPr>
                <a:solidFill>
                  <a:srgbClr val="006699"/>
                </a:solidFill>
                <a:latin typeface="Arial" panose="020B0604020202020204" pitchFamily="34" charset="0"/>
              </a:defRPr>
            </a:lvl1pPr>
          </a:lstStyle>
          <a:p>
            <a:fld id="{79658AD0-3CF1-4456-81E4-37DF3869BE8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6254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blauer Rahmen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4" y="1285860"/>
            <a:ext cx="7429552" cy="11430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2571744"/>
            <a:ext cx="7429552" cy="3554419"/>
          </a:xfrm>
        </p:spPr>
        <p:txBody>
          <a:bodyPr/>
          <a:lstStyle>
            <a:lvl1pPr>
              <a:buNone/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57250" y="6356350"/>
            <a:ext cx="1630363" cy="365125"/>
          </a:xfrm>
        </p:spPr>
        <p:txBody>
          <a:bodyPr/>
          <a:lstStyle>
            <a:lvl1pPr marL="0" algn="l" defTabSz="914400" rtl="0" eaLnBrk="1" latinLnBrk="0" hangingPunct="1">
              <a:defRPr lang="de-DE" sz="1200" kern="1200" baseline="0">
                <a:solidFill>
                  <a:srgbClr val="0066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7A3C2B1B-172C-4442-BA63-43DC107DD02E}" type="datetimeFigureOut">
              <a:rPr lang="de-AT"/>
              <a:pPr>
                <a:defRPr/>
              </a:pPr>
              <a:t>22.02.2021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de-DE" sz="1200" kern="1200" baseline="0">
                <a:solidFill>
                  <a:srgbClr val="0066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733550" cy="365125"/>
          </a:xfrm>
        </p:spPr>
        <p:txBody>
          <a:bodyPr/>
          <a:lstStyle>
            <a:lvl1pPr>
              <a:defRPr>
                <a:solidFill>
                  <a:srgbClr val="006699"/>
                </a:solidFill>
                <a:latin typeface="Arial" panose="020B0604020202020204" pitchFamily="34" charset="0"/>
              </a:defRPr>
            </a:lvl1pPr>
          </a:lstStyle>
          <a:p>
            <a:fld id="{507FFDFA-B8D2-4013-8DCD-E45F6073AA58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914992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alt blauer Rahmen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5" y="1285860"/>
            <a:ext cx="7429552" cy="11430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57224" y="2571744"/>
            <a:ext cx="3500462" cy="355441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2571744"/>
            <a:ext cx="3500462" cy="355441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57250" y="6356350"/>
            <a:ext cx="1643063" cy="365125"/>
          </a:xfrm>
        </p:spPr>
        <p:txBody>
          <a:bodyPr/>
          <a:lstStyle>
            <a:lvl1pPr>
              <a:defRPr baseline="0"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90ACF11-0BCA-4D71-9E27-940BDFAA52C5}" type="datetimeFigureOut">
              <a:rPr lang="de-DE"/>
              <a:pPr>
                <a:defRPr/>
              </a:pPr>
              <a:t>22.02.2021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733550" cy="365125"/>
          </a:xfrm>
        </p:spPr>
        <p:txBody>
          <a:bodyPr/>
          <a:lstStyle>
            <a:lvl1pPr>
              <a:defRPr>
                <a:solidFill>
                  <a:srgbClr val="006699"/>
                </a:solidFill>
                <a:latin typeface="Arial" panose="020B0604020202020204" pitchFamily="34" charset="0"/>
              </a:defRPr>
            </a:lvl1pPr>
          </a:lstStyle>
          <a:p>
            <a:fld id="{64D45FCF-2D59-4920-961B-EED89580112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145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7" descr="TU_rendering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uppieren 14"/>
          <p:cNvGrpSpPr>
            <a:grpSpLocks/>
          </p:cNvGrpSpPr>
          <p:nvPr/>
        </p:nvGrpSpPr>
        <p:grpSpPr bwMode="auto">
          <a:xfrm>
            <a:off x="0" y="2076450"/>
            <a:ext cx="8642350" cy="4781550"/>
            <a:chOff x="0" y="2076528"/>
            <a:chExt cx="8642400" cy="4781472"/>
          </a:xfrm>
        </p:grpSpPr>
        <p:sp>
          <p:nvSpPr>
            <p:cNvPr id="1029" name="Rectangle 12"/>
            <p:cNvSpPr>
              <a:spLocks noChangeArrowheads="1"/>
            </p:cNvSpPr>
            <p:nvPr/>
          </p:nvSpPr>
          <p:spPr bwMode="auto">
            <a:xfrm>
              <a:off x="0" y="2076528"/>
              <a:ext cx="8143922" cy="4781472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030" name="Oval 10"/>
            <p:cNvSpPr>
              <a:spLocks noChangeArrowheads="1"/>
            </p:cNvSpPr>
            <p:nvPr/>
          </p:nvSpPr>
          <p:spPr bwMode="auto">
            <a:xfrm>
              <a:off x="7627982" y="2076528"/>
              <a:ext cx="1012831" cy="1012808"/>
            </a:xfrm>
            <a:prstGeom prst="ellipse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031" name="Rectangle 15"/>
            <p:cNvSpPr>
              <a:spLocks noChangeArrowheads="1"/>
            </p:cNvSpPr>
            <p:nvPr/>
          </p:nvSpPr>
          <p:spPr bwMode="auto">
            <a:xfrm>
              <a:off x="4895878" y="2571820"/>
              <a:ext cx="3746522" cy="4286180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</p:grpSp>
      <p:pic>
        <p:nvPicPr>
          <p:cNvPr id="1028" name="Grafi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900"/>
            <a:ext cx="37084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EE7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F55133-1DE2-4011-9A69-BE95AE7656FF}" type="datetimeFigureOut">
              <a:rPr lang="de-DE"/>
              <a:pPr>
                <a:defRPr/>
              </a:pPr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AFCAF05-5FBE-4AC3-B1F1-3E74FA27012E}" type="slidenum">
              <a:rPr lang="de-DE" altLang="de-DE"/>
              <a:pPr/>
              <a:t>‹Nr.›</a:t>
            </a:fld>
            <a:endParaRPr lang="de-DE" altLang="de-DE"/>
          </a:p>
        </p:txBody>
      </p:sp>
      <p:grpSp>
        <p:nvGrpSpPr>
          <p:cNvPr id="2" name="Gruppieren 11"/>
          <p:cNvGrpSpPr/>
          <p:nvPr/>
        </p:nvGrpSpPr>
        <p:grpSpPr>
          <a:xfrm>
            <a:off x="0" y="857232"/>
            <a:ext cx="8642400" cy="6000768"/>
            <a:chOff x="0" y="1214422"/>
            <a:chExt cx="8642400" cy="5643578"/>
          </a:xfrm>
          <a:solidFill>
            <a:schemeClr val="bg1"/>
          </a:solidFill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1214422"/>
              <a:ext cx="8143900" cy="56435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7628400" y="1215215"/>
              <a:ext cx="1011966" cy="119399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4895586" y="1798926"/>
              <a:ext cx="3746814" cy="505907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pic>
        <p:nvPicPr>
          <p:cNvPr id="2055" name="Grafik 12" descr="TU_Logo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900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1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Symbol" panose="05050102010706020507" pitchFamily="18" charset="2"/>
        <a:buChar char="-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EE1F88-A632-411E-BB28-44949FEC3921}" type="datetimeFigureOut">
              <a:rPr lang="de-DE"/>
              <a:pPr>
                <a:defRPr/>
              </a:pPr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1A29A37-920A-4AE9-93C4-55BD3E798295}" type="slidenum">
              <a:rPr lang="de-DE" altLang="de-DE"/>
              <a:pPr/>
              <a:t>‹Nr.›</a:t>
            </a:fld>
            <a:endParaRPr lang="de-DE" altLang="de-DE"/>
          </a:p>
        </p:txBody>
      </p:sp>
      <p:grpSp>
        <p:nvGrpSpPr>
          <p:cNvPr id="2" name="Gruppieren 11"/>
          <p:cNvGrpSpPr/>
          <p:nvPr/>
        </p:nvGrpSpPr>
        <p:grpSpPr>
          <a:xfrm>
            <a:off x="0" y="857232"/>
            <a:ext cx="8642400" cy="6000768"/>
            <a:chOff x="0" y="1214422"/>
            <a:chExt cx="8642400" cy="5643578"/>
          </a:xfrm>
          <a:solidFill>
            <a:srgbClr val="DEE7EC"/>
          </a:solidFill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1214422"/>
              <a:ext cx="8143900" cy="56435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7628400" y="1215215"/>
              <a:ext cx="1011966" cy="119399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4895586" y="1798926"/>
              <a:ext cx="3746814" cy="505907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pic>
        <p:nvPicPr>
          <p:cNvPr id="3079" name="Grafik 12" descr="TU_Logo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900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1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Symbol" panose="05050102010706020507" pitchFamily="18" charset="2"/>
        <a:buChar char="-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ctrTitle"/>
          </p:nvPr>
        </p:nvSpPr>
        <p:spPr bwMode="auto">
          <a:xfrm>
            <a:off x="1643063" y="2928938"/>
            <a:ext cx="6143625" cy="1255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dirty="0"/>
              <a:t>Gender in der </a:t>
            </a:r>
            <a:r>
              <a:rPr lang="de-DE" altLang="de-DE" dirty="0" smtClean="0"/>
              <a:t>Lehre</a:t>
            </a:r>
            <a:endParaRPr lang="de-DE" altLang="de-DE" dirty="0" smtClean="0"/>
          </a:p>
        </p:txBody>
      </p:sp>
      <p:sp>
        <p:nvSpPr>
          <p:cNvPr id="9219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643063" y="4005064"/>
            <a:ext cx="6215062" cy="928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600" dirty="0" smtClean="0"/>
              <a:t>DEFINITIONEN</a:t>
            </a:r>
            <a:endParaRPr lang="de-DE" altLang="de-DE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4" y="1011315"/>
            <a:ext cx="7429552" cy="1143008"/>
          </a:xfrm>
        </p:spPr>
        <p:txBody>
          <a:bodyPr/>
          <a:lstStyle/>
          <a:p>
            <a:r>
              <a:rPr lang="de-AT" dirty="0" smtClean="0"/>
              <a:t>Geschlecht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1844824"/>
            <a:ext cx="7891240" cy="3554419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AT" sz="1800" dirty="0">
                <a:solidFill>
                  <a:prstClr val="black"/>
                </a:solidFill>
              </a:rPr>
              <a:t>2 Begriffe für Geschlecht im Englischen: </a:t>
            </a:r>
          </a:p>
          <a:p>
            <a:pPr marL="0" lvl="0" indent="0"/>
            <a:r>
              <a:rPr lang="de-AT" sz="1800" dirty="0">
                <a:solidFill>
                  <a:prstClr val="black"/>
                </a:solidFill>
              </a:rPr>
              <a:t>    „Sex“ (</a:t>
            </a:r>
            <a:r>
              <a:rPr lang="de-AT" sz="1800" b="1" dirty="0">
                <a:solidFill>
                  <a:prstClr val="black"/>
                </a:solidFill>
              </a:rPr>
              <a:t>biologisches Geschlecht</a:t>
            </a:r>
            <a:r>
              <a:rPr lang="de-AT" sz="1800" dirty="0">
                <a:solidFill>
                  <a:prstClr val="black"/>
                </a:solidFill>
              </a:rPr>
              <a:t>) und „Gender“ </a:t>
            </a:r>
            <a:r>
              <a:rPr lang="de-AT" sz="1800">
                <a:solidFill>
                  <a:prstClr val="black"/>
                </a:solidFill>
              </a:rPr>
              <a:t>(</a:t>
            </a:r>
            <a:r>
              <a:rPr lang="de-AT" sz="1800" b="1" smtClean="0">
                <a:solidFill>
                  <a:prstClr val="black"/>
                </a:solidFill>
              </a:rPr>
              <a:t>soziales </a:t>
            </a:r>
            <a:r>
              <a:rPr lang="de-AT" sz="1800" b="1" dirty="0" smtClean="0">
                <a:solidFill>
                  <a:prstClr val="black"/>
                </a:solidFill>
              </a:rPr>
              <a:t>Geschlecht</a:t>
            </a:r>
            <a:r>
              <a:rPr lang="de-AT" sz="1800" dirty="0">
                <a:solidFill>
                  <a:prstClr val="black"/>
                </a:solidFill>
              </a:rPr>
              <a:t>)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de-AT" sz="18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1800" b="1" dirty="0">
                <a:solidFill>
                  <a:prstClr val="black"/>
                </a:solidFill>
              </a:rPr>
              <a:t>Sex: </a:t>
            </a:r>
            <a:r>
              <a:rPr lang="de-AT" sz="1800" dirty="0">
                <a:solidFill>
                  <a:prstClr val="black"/>
                </a:solidFill>
              </a:rPr>
              <a:t>Geschlechtschromosomen, Genitalien, innere Geschlechtsorgane, Geschlechtshormone, sekundäre Geschlechtsmerkmale -&gt; ohne medizinische Eingriffe nicht veränderbar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de-AT" sz="18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1800" b="1" dirty="0">
                <a:solidFill>
                  <a:prstClr val="black"/>
                </a:solidFill>
              </a:rPr>
              <a:t>Gender: </a:t>
            </a:r>
            <a:r>
              <a:rPr lang="de-AT" sz="1800" dirty="0">
                <a:solidFill>
                  <a:prstClr val="black"/>
                </a:solidFill>
              </a:rPr>
              <a:t>soziale Geschlechterrollen, Vorstellungen, Erwartungen, Normen, gesellschaftlich und historisch entstanden -&gt; veränderbar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de-AT" sz="1800" dirty="0">
              <a:solidFill>
                <a:prstClr val="black"/>
              </a:solidFill>
            </a:endParaRPr>
          </a:p>
          <a:p>
            <a:pPr marL="0" lvl="0" indent="0"/>
            <a:r>
              <a:rPr lang="de-AT" sz="1800" dirty="0">
                <a:solidFill>
                  <a:prstClr val="black"/>
                </a:solidFill>
              </a:rPr>
              <a:t>Kleidung, Berufswahl, Einkommen, Aufstiegschancen im Beruf, Bildung, politische Repräsentation, Gesundheit, Lebenserwartung, Mobilitätsverhalten etc. </a:t>
            </a:r>
            <a:r>
              <a:rPr lang="de-AT" sz="1800" dirty="0" smtClean="0">
                <a:solidFill>
                  <a:prstClr val="black"/>
                </a:solidFill>
              </a:rPr>
              <a:t>         </a:t>
            </a:r>
          </a:p>
          <a:p>
            <a:pPr marL="0" lvl="0" indent="0"/>
            <a:r>
              <a:rPr lang="de-AT" sz="1800" dirty="0">
                <a:solidFill>
                  <a:prstClr val="black"/>
                </a:solidFill>
              </a:rPr>
              <a:t> </a:t>
            </a:r>
            <a:r>
              <a:rPr lang="de-AT" sz="1800" dirty="0" smtClean="0">
                <a:solidFill>
                  <a:prstClr val="black"/>
                </a:solidFill>
              </a:rPr>
              <a:t>       Gender </a:t>
            </a:r>
            <a:r>
              <a:rPr lang="de-AT" sz="1800" dirty="0">
                <a:solidFill>
                  <a:prstClr val="black"/>
                </a:solidFill>
              </a:rPr>
              <a:t>ist relevant, nicht die Biologie</a:t>
            </a:r>
          </a:p>
          <a:p>
            <a:pPr marL="0" lvl="0" indent="0"/>
            <a:endParaRPr lang="de-AT" sz="2000" dirty="0" smtClean="0">
              <a:solidFill>
                <a:prstClr val="black"/>
              </a:solidFill>
            </a:endParaRPr>
          </a:p>
          <a:p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857224" y="188640"/>
            <a:ext cx="1540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 smtClean="0"/>
              <a:t>Definitionen</a:t>
            </a:r>
            <a:endParaRPr lang="de-AT" sz="20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5805264"/>
            <a:ext cx="390178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62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7653" y="1052736"/>
            <a:ext cx="7429552" cy="1143008"/>
          </a:xfrm>
        </p:spPr>
        <p:txBody>
          <a:bodyPr/>
          <a:lstStyle/>
          <a:p>
            <a:r>
              <a:rPr lang="de-AT" dirty="0" smtClean="0"/>
              <a:t>Geschlechtervielfalt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1772816"/>
            <a:ext cx="7675216" cy="3554419"/>
          </a:xfrm>
        </p:spPr>
        <p:txBody>
          <a:bodyPr/>
          <a:lstStyle/>
          <a:p>
            <a:pPr marL="0" indent="0"/>
            <a:r>
              <a:rPr lang="de-AT" sz="2000" dirty="0"/>
              <a:t>Es gibt nicht „das 3. Geschlecht“. Aber es gibt mehr als 2 Geschlechter.</a:t>
            </a:r>
          </a:p>
          <a:p>
            <a:pPr marL="0" indent="0"/>
            <a:endParaRPr lang="de-AT" sz="2000" dirty="0"/>
          </a:p>
          <a:p>
            <a:r>
              <a:rPr lang="de-AT" sz="2000" b="1" dirty="0"/>
              <a:t>Intergeschlechtlich:</a:t>
            </a:r>
            <a:r>
              <a:rPr lang="de-AT" sz="2000" dirty="0"/>
              <a:t> körperlich nicht als Frau oder Mann zuordenbar (</a:t>
            </a:r>
            <a:r>
              <a:rPr lang="de-AT" sz="2000" dirty="0" err="1"/>
              <a:t>chromosomal</a:t>
            </a:r>
            <a:r>
              <a:rPr lang="de-AT" sz="2000" dirty="0"/>
              <a:t>, anatomisch oder hormonell), unterschiedlichste Varianten der Geschlechtsmerkmale. </a:t>
            </a:r>
            <a:br>
              <a:rPr lang="de-AT" sz="2000" dirty="0"/>
            </a:br>
            <a:r>
              <a:rPr lang="de-AT" sz="2000" dirty="0" smtClean="0"/>
              <a:t>Für </a:t>
            </a:r>
            <a:r>
              <a:rPr lang="de-AT" sz="2000" dirty="0"/>
              <a:t>die Eintragung der Geschlechtskategorie stehen die Begriffe „divers“, „</a:t>
            </a:r>
            <a:r>
              <a:rPr lang="de-AT" sz="2000" dirty="0" err="1"/>
              <a:t>inter</a:t>
            </a:r>
            <a:r>
              <a:rPr lang="de-AT" sz="2000" dirty="0"/>
              <a:t>“ oder „offen“ zur Verfügung, auch eine Streichung des Geschlechtseintrags ist möglich.</a:t>
            </a:r>
          </a:p>
          <a:p>
            <a:pPr marL="0" indent="0"/>
            <a:endParaRPr lang="de-AT" sz="2000" dirty="0"/>
          </a:p>
          <a:p>
            <a:r>
              <a:rPr lang="de-AT" sz="2000" b="1" dirty="0"/>
              <a:t>Transgender: </a:t>
            </a:r>
            <a:r>
              <a:rPr lang="de-AT" sz="2000" dirty="0"/>
              <a:t>Geschlechtsidentität deckt sich nicht mit dem Geschlecht, das bei der Geburt zugeordnet wurde. Der Geschlechtseintrag im Geburtenbuch kann von männlich auf weiblich bzw. von weiblich auf männlich geändert werden.</a:t>
            </a:r>
          </a:p>
          <a:p>
            <a:pPr marL="0" lvl="0" indent="0"/>
            <a:endParaRPr lang="de-AT" sz="2000" dirty="0" smtClean="0">
              <a:solidFill>
                <a:prstClr val="black"/>
              </a:solidFill>
            </a:endParaRPr>
          </a:p>
          <a:p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857224" y="188640"/>
            <a:ext cx="1540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 smtClean="0"/>
              <a:t>Definitionen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6235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7653" y="1052736"/>
            <a:ext cx="7429552" cy="1143008"/>
          </a:xfrm>
        </p:spPr>
        <p:txBody>
          <a:bodyPr/>
          <a:lstStyle/>
          <a:p>
            <a:r>
              <a:rPr lang="de-AT" dirty="0"/>
              <a:t>Gender Mainstreaming…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1772816"/>
            <a:ext cx="7675216" cy="3554419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Strategie, die die Gleichstellung von Frauen und Männern zum Ziel hat, Chancengleichheit soll in allen Bereichen hergestellt werden.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Unterschiedliche Lebenssituationen von Frauen und Männern werden berücksichtigt.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Die Gleichstellung von Frauen und Männern ist erreicht, wenn das unterschiedliche Verhalten sowie die unterschiedlichen Bedürfnisse von Frauen und Männern gleichermaßen beachtet und unterstützt werden.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Ist im Frauenförderungsplan der TU Wien verankert.</a:t>
            </a:r>
          </a:p>
          <a:p>
            <a:pPr marL="0" lvl="0" indent="0"/>
            <a:endParaRPr lang="de-AT" sz="2000" dirty="0">
              <a:solidFill>
                <a:prstClr val="black"/>
              </a:solidFill>
            </a:endParaRPr>
          </a:p>
          <a:p>
            <a:pPr marL="0" lvl="0" indent="0"/>
            <a:r>
              <a:rPr lang="de-AT" sz="2000" dirty="0">
                <a:solidFill>
                  <a:prstClr val="black"/>
                </a:solidFill>
              </a:rPr>
              <a:t>Für die TU Wien heißt das, dass alle Fakultäten, Institute, Abteilungen etc. für Chancengleichheit zuständig sind und das Thema nicht an eine zentrale Stelle ausgelagert wird.</a:t>
            </a:r>
          </a:p>
          <a:p>
            <a:pPr marL="0" lvl="0" indent="0"/>
            <a:endParaRPr lang="de-AT" sz="2000" dirty="0" smtClean="0">
              <a:solidFill>
                <a:prstClr val="black"/>
              </a:solidFill>
            </a:endParaRPr>
          </a:p>
          <a:p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857224" y="188640"/>
            <a:ext cx="1540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 smtClean="0"/>
              <a:t>Definitionen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324418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7653" y="1052736"/>
            <a:ext cx="7429552" cy="1143008"/>
          </a:xfrm>
        </p:spPr>
        <p:txBody>
          <a:bodyPr/>
          <a:lstStyle/>
          <a:p>
            <a:r>
              <a:rPr lang="de-AT" dirty="0"/>
              <a:t>Gleichberechtigung/Gleichstellung/Chancengleichheit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3173" y="2348880"/>
            <a:ext cx="7675216" cy="3554419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AT" sz="2000" b="1" dirty="0">
                <a:solidFill>
                  <a:prstClr val="black"/>
                </a:solidFill>
              </a:rPr>
              <a:t>Gleichberechtigung: </a:t>
            </a:r>
            <a:r>
              <a:rPr lang="de-AT" sz="2000" dirty="0">
                <a:solidFill>
                  <a:prstClr val="black"/>
                </a:solidFill>
              </a:rPr>
              <a:t>formal gleiche Rechte aller Geschlechter in einem Rechtssystem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de-AT" sz="2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b="1" dirty="0">
                <a:solidFill>
                  <a:prstClr val="black"/>
                </a:solidFill>
              </a:rPr>
              <a:t>Gleichstellung: </a:t>
            </a:r>
            <a:r>
              <a:rPr lang="de-AT" sz="2000" dirty="0">
                <a:solidFill>
                  <a:prstClr val="black"/>
                </a:solidFill>
              </a:rPr>
              <a:t>tatsächlich gelebte Gleichberechtigung; Maßnahmen, deren Ziel ist, dass alle Geschlechter dieselben Chancen haben, dazu kann auch „positive Diskriminierung“ gehören (z. B. Frauenförderung in Bereichen, in denen Frauen unterrepräsentiert sind)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de-AT" sz="2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b="1" dirty="0">
                <a:solidFill>
                  <a:prstClr val="black"/>
                </a:solidFill>
              </a:rPr>
              <a:t>Chancengleichheit: </a:t>
            </a:r>
            <a:r>
              <a:rPr lang="de-AT" sz="2000" dirty="0">
                <a:solidFill>
                  <a:prstClr val="black"/>
                </a:solidFill>
              </a:rPr>
              <a:t>alle Menschen haben tatsächlich die gleichen Chancen beim Zugang zu Ressourcen, geschlechtsbedingte Barrieren von Teilhabe wurden abgebaut</a:t>
            </a:r>
          </a:p>
          <a:p>
            <a:pPr marL="0" lvl="0" indent="0"/>
            <a:endParaRPr lang="de-AT" sz="2000" dirty="0" smtClean="0">
              <a:solidFill>
                <a:prstClr val="black"/>
              </a:solidFill>
            </a:endParaRPr>
          </a:p>
          <a:p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857224" y="188640"/>
            <a:ext cx="1540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 smtClean="0"/>
              <a:t>Definitionen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917169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7653" y="1052736"/>
            <a:ext cx="7429552" cy="1143008"/>
          </a:xfrm>
        </p:spPr>
        <p:txBody>
          <a:bodyPr/>
          <a:lstStyle/>
          <a:p>
            <a:r>
              <a:rPr lang="de-AT" dirty="0"/>
              <a:t>Geschlechtergerechte Sprache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2060848"/>
            <a:ext cx="7675216" cy="3554419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Macht alle Geschlechter sichtbar und fördert das Bewusstsein der Gleichwertigkeit</a:t>
            </a:r>
          </a:p>
          <a:p>
            <a:pPr marL="0" lvl="0" indent="0"/>
            <a:endParaRPr lang="de-AT" sz="2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Ist im Frauenförderungsplan der TU Wien verankert</a:t>
            </a:r>
          </a:p>
          <a:p>
            <a:pPr marL="0" lvl="0" indent="0"/>
            <a:endParaRPr lang="de-AT" sz="2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Wird möglich durch die Nennung aller Geschlechter, neutrale Nennungen (Studierende), Unterstrich (</a:t>
            </a:r>
            <a:r>
              <a:rPr lang="de-AT" sz="2000" dirty="0" err="1">
                <a:solidFill>
                  <a:prstClr val="black"/>
                </a:solidFill>
              </a:rPr>
              <a:t>Student_innen</a:t>
            </a:r>
            <a:r>
              <a:rPr lang="de-AT" sz="2000" dirty="0">
                <a:solidFill>
                  <a:prstClr val="black"/>
                </a:solidFill>
              </a:rPr>
              <a:t>) oder Stern (Student*innen)</a:t>
            </a:r>
          </a:p>
          <a:p>
            <a:pPr marL="0" lvl="0" indent="0"/>
            <a:endParaRPr lang="de-AT" sz="2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Das Rektorat der TU Wien verwendet den Unterstrich</a:t>
            </a:r>
          </a:p>
          <a:p>
            <a:pPr marL="0" lvl="0" indent="0"/>
            <a:endParaRPr lang="de-AT" sz="2000" dirty="0" smtClean="0">
              <a:solidFill>
                <a:prstClr val="black"/>
              </a:solidFill>
            </a:endParaRPr>
          </a:p>
          <a:p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857224" y="188640"/>
            <a:ext cx="1540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 smtClean="0"/>
              <a:t>Definitionen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026645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7653" y="1052736"/>
            <a:ext cx="7429552" cy="1143008"/>
          </a:xfrm>
        </p:spPr>
        <p:txBody>
          <a:bodyPr/>
          <a:lstStyle/>
          <a:p>
            <a:r>
              <a:rPr lang="de-AT" dirty="0"/>
              <a:t>Gender Bias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1916832"/>
            <a:ext cx="7675216" cy="3554419"/>
          </a:xfrm>
        </p:spPr>
        <p:txBody>
          <a:bodyPr/>
          <a:lstStyle/>
          <a:p>
            <a:pPr marL="0" lvl="0" indent="0"/>
            <a:r>
              <a:rPr lang="de-AT" sz="2000" dirty="0">
                <a:solidFill>
                  <a:prstClr val="black"/>
                </a:solidFill>
              </a:rPr>
              <a:t>Verzerrungen in der Wahrnehmung in Bezug auf Gender, unreflektierte Annahmen über Männer/Frauen wie z. B.: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Unterschiede, ohne dass welche vorhanden sind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Gleichheiten, ohne dass welche vorhanden sind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unterschiedliche Bewertung gleicher Faktoren (z. B. Verhaltensweisen)</a:t>
            </a:r>
          </a:p>
          <a:p>
            <a:pPr marL="0" lvl="0" indent="0"/>
            <a:r>
              <a:rPr lang="de-AT" sz="2000" dirty="0">
                <a:solidFill>
                  <a:prstClr val="black"/>
                </a:solidFill>
              </a:rPr>
              <a:t> </a:t>
            </a:r>
          </a:p>
          <a:p>
            <a:pPr marL="0" lvl="0" indent="0"/>
            <a:r>
              <a:rPr lang="de-AT" sz="2000" dirty="0">
                <a:solidFill>
                  <a:prstClr val="black"/>
                </a:solidFill>
              </a:rPr>
              <a:t>Tritt immer auf, ist problematisch u. a. bei: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Personaleinstellungen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Empfehlungsschreiben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prstClr val="black"/>
                </a:solidFill>
              </a:rPr>
              <a:t>Evaluation von Lehre und Forschung</a:t>
            </a:r>
          </a:p>
          <a:p>
            <a:pPr marL="0" lvl="0" indent="0"/>
            <a:endParaRPr lang="de-AT" sz="2000" dirty="0" smtClean="0">
              <a:solidFill>
                <a:prstClr val="black"/>
              </a:solidFill>
            </a:endParaRPr>
          </a:p>
          <a:p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857224" y="188640"/>
            <a:ext cx="1540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 smtClean="0"/>
              <a:t>Definitionen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657482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/>
              <a:t>Danke für Ihre Aufmerksamkeit!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09106202"/>
      </p:ext>
    </p:extLst>
  </p:cSld>
  <p:clrMapOvr>
    <a:masterClrMapping/>
  </p:clrMapOvr>
</p:sld>
</file>

<file path=ppt/theme/theme1.xml><?xml version="1.0" encoding="utf-8"?>
<a:theme xmlns:a="http://schemas.openxmlformats.org/drawingml/2006/main" name="TU_Powerpoint_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2" id="{086F7312-7E59-4378-9716-246EB7F0F1A7}" vid="{6019A0DC-1E9C-423C-A7EF-D73A02432945}"/>
    </a:ext>
  </a:extLst>
</a:theme>
</file>

<file path=ppt/theme/theme2.xml><?xml version="1.0" encoding="utf-8"?>
<a:theme xmlns:a="http://schemas.openxmlformats.org/drawingml/2006/main" name="Inhalt_blauer_Rahm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2" id="{086F7312-7E59-4378-9716-246EB7F0F1A7}" vid="{35D37C2B-8179-4C74-A8BC-EC46BE3FAF39}"/>
    </a:ext>
  </a:extLst>
</a:theme>
</file>

<file path=ppt/theme/theme3.xml><?xml version="1.0" encoding="utf-8"?>
<a:theme xmlns:a="http://schemas.openxmlformats.org/drawingml/2006/main" name="Inhalt_weißer_Rahm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2" id="{086F7312-7E59-4378-9716-246EB7F0F1A7}" vid="{2BC3F5EA-EB02-4C95-B2E8-8F3B5F507E66}"/>
    </a:ext>
  </a:extLst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4x3_Infos für Lehrende_Frauen im Fokus</Template>
  <TotalTime>0</TotalTime>
  <Words>503</Words>
  <Application>Microsoft Office PowerPoint</Application>
  <PresentationFormat>Bildschirmpräsentation (4:3)</PresentationFormat>
  <Paragraphs>63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Wingdings</vt:lpstr>
      <vt:lpstr>TU_Powerpoint_Vorlage</vt:lpstr>
      <vt:lpstr>Inhalt_blauer_Rahmen</vt:lpstr>
      <vt:lpstr>Inhalt_weißer_Rahmen</vt:lpstr>
      <vt:lpstr>Gender in der Lehre</vt:lpstr>
      <vt:lpstr>Geschlecht</vt:lpstr>
      <vt:lpstr>Geschlechtervielfalt</vt:lpstr>
      <vt:lpstr>Gender Mainstreaming…</vt:lpstr>
      <vt:lpstr>Gleichberechtigung/Gleichstellung/Chancengleichheit</vt:lpstr>
      <vt:lpstr>Geschlechtergerechte Sprache</vt:lpstr>
      <vt:lpstr>Gender Bias</vt:lpstr>
      <vt:lpstr>Danke für Ihre Aufmerksamkeit!</vt:lpstr>
    </vt:vector>
  </TitlesOfParts>
  <Company>TU Wien - Campusversion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in der Lehre Daten &amp; Fakten</dc:title>
  <dc:creator>Winkler</dc:creator>
  <cp:lastModifiedBy>Winkler</cp:lastModifiedBy>
  <cp:revision>21</cp:revision>
  <dcterms:created xsi:type="dcterms:W3CDTF">2021-02-17T09:06:25Z</dcterms:created>
  <dcterms:modified xsi:type="dcterms:W3CDTF">2021-02-22T16:46:44Z</dcterms:modified>
</cp:coreProperties>
</file>