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54" r:id="rId2"/>
    <p:sldMasterId id="2147483667" r:id="rId3"/>
  </p:sldMasterIdLst>
  <p:notesMasterIdLst>
    <p:notesMasterId r:id="rId36"/>
  </p:notesMasterIdLst>
  <p:sldIdLst>
    <p:sldId id="256" r:id="rId4"/>
    <p:sldId id="258" r:id="rId5"/>
    <p:sldId id="260" r:id="rId6"/>
    <p:sldId id="277" r:id="rId7"/>
    <p:sldId id="278" r:id="rId8"/>
    <p:sldId id="261" r:id="rId9"/>
    <p:sldId id="281" r:id="rId10"/>
    <p:sldId id="282" r:id="rId11"/>
    <p:sldId id="283" r:id="rId12"/>
    <p:sldId id="284" r:id="rId13"/>
    <p:sldId id="285" r:id="rId14"/>
    <p:sldId id="286" r:id="rId15"/>
    <p:sldId id="287" r:id="rId16"/>
    <p:sldId id="289" r:id="rId17"/>
    <p:sldId id="290" r:id="rId18"/>
    <p:sldId id="291" r:id="rId19"/>
    <p:sldId id="292" r:id="rId20"/>
    <p:sldId id="293" r:id="rId21"/>
    <p:sldId id="294" r:id="rId22"/>
    <p:sldId id="307" r:id="rId23"/>
    <p:sldId id="295" r:id="rId24"/>
    <p:sldId id="296" r:id="rId25"/>
    <p:sldId id="297" r:id="rId26"/>
    <p:sldId id="298" r:id="rId27"/>
    <p:sldId id="299" r:id="rId28"/>
    <p:sldId id="300" r:id="rId29"/>
    <p:sldId id="301" r:id="rId30"/>
    <p:sldId id="302" r:id="rId31"/>
    <p:sldId id="303" r:id="rId32"/>
    <p:sldId id="304" r:id="rId33"/>
    <p:sldId id="305" r:id="rId34"/>
    <p:sldId id="280" r:id="rId35"/>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DEE7EC"/>
    <a:srgbClr val="ABFFFF"/>
    <a:srgbClr val="A7DDE9"/>
    <a:srgbClr val="0086BB"/>
    <a:srgbClr val="0080B0"/>
    <a:srgbClr val="006090"/>
    <a:srgbClr val="004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60"/>
  </p:normalViewPr>
  <p:slideViewPr>
    <p:cSldViewPr>
      <p:cViewPr varScale="1">
        <p:scale>
          <a:sx n="49" d="100"/>
          <a:sy n="49" d="100"/>
        </p:scale>
        <p:origin x="67"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850B992-7EB1-4AF1-8D7B-20451243040C}" type="datetimeFigureOut">
              <a:rPr lang="de-DE"/>
              <a:pPr>
                <a:defRPr/>
              </a:pPr>
              <a:t>01.03.2021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818457B-239C-4400-8439-3AED075B9B6E}"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7412"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620D8D-2168-47E4-9F8C-A443EA723D10}" type="slidenum">
              <a:rPr lang="de-DE" altLang="de-DE">
                <a:latin typeface="Calibri" panose="020F0502020204030204" pitchFamily="34" charset="0"/>
              </a:rPr>
              <a:pPr eaLnBrk="1" hangingPunct="1"/>
              <a:t>1</a:t>
            </a:fld>
            <a:endParaRPr lang="de-DE" altLang="de-D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23</a:t>
            </a:fld>
            <a:endParaRPr lang="de-DE" altLang="de-DE"/>
          </a:p>
        </p:txBody>
      </p:sp>
    </p:spTree>
    <p:extLst>
      <p:ext uri="{BB962C8B-B14F-4D97-AF65-F5344CB8AC3E}">
        <p14:creationId xmlns:p14="http://schemas.microsoft.com/office/powerpoint/2010/main" val="52489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24</a:t>
            </a:fld>
            <a:endParaRPr lang="de-DE" altLang="de-DE"/>
          </a:p>
        </p:txBody>
      </p:sp>
    </p:spTree>
    <p:extLst>
      <p:ext uri="{BB962C8B-B14F-4D97-AF65-F5344CB8AC3E}">
        <p14:creationId xmlns:p14="http://schemas.microsoft.com/office/powerpoint/2010/main" val="400606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25</a:t>
            </a:fld>
            <a:endParaRPr lang="de-DE" altLang="de-DE"/>
          </a:p>
        </p:txBody>
      </p:sp>
    </p:spTree>
    <p:extLst>
      <p:ext uri="{BB962C8B-B14F-4D97-AF65-F5344CB8AC3E}">
        <p14:creationId xmlns:p14="http://schemas.microsoft.com/office/powerpoint/2010/main" val="27929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26</a:t>
            </a:fld>
            <a:endParaRPr lang="de-DE" altLang="de-DE"/>
          </a:p>
        </p:txBody>
      </p:sp>
    </p:spTree>
    <p:extLst>
      <p:ext uri="{BB962C8B-B14F-4D97-AF65-F5344CB8AC3E}">
        <p14:creationId xmlns:p14="http://schemas.microsoft.com/office/powerpoint/2010/main" val="362516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27</a:t>
            </a:fld>
            <a:endParaRPr lang="de-DE" altLang="de-DE"/>
          </a:p>
        </p:txBody>
      </p:sp>
    </p:spTree>
    <p:extLst>
      <p:ext uri="{BB962C8B-B14F-4D97-AF65-F5344CB8AC3E}">
        <p14:creationId xmlns:p14="http://schemas.microsoft.com/office/powerpoint/2010/main" val="269510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28</a:t>
            </a:fld>
            <a:endParaRPr lang="de-DE" altLang="de-DE"/>
          </a:p>
        </p:txBody>
      </p:sp>
    </p:spTree>
    <p:extLst>
      <p:ext uri="{BB962C8B-B14F-4D97-AF65-F5344CB8AC3E}">
        <p14:creationId xmlns:p14="http://schemas.microsoft.com/office/powerpoint/2010/main" val="4094791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29</a:t>
            </a:fld>
            <a:endParaRPr lang="de-DE" altLang="de-DE"/>
          </a:p>
        </p:txBody>
      </p:sp>
    </p:spTree>
    <p:extLst>
      <p:ext uri="{BB962C8B-B14F-4D97-AF65-F5344CB8AC3E}">
        <p14:creationId xmlns:p14="http://schemas.microsoft.com/office/powerpoint/2010/main" val="15681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30</a:t>
            </a:fld>
            <a:endParaRPr lang="de-DE" altLang="de-DE"/>
          </a:p>
        </p:txBody>
      </p:sp>
    </p:spTree>
    <p:extLst>
      <p:ext uri="{BB962C8B-B14F-4D97-AF65-F5344CB8AC3E}">
        <p14:creationId xmlns:p14="http://schemas.microsoft.com/office/powerpoint/2010/main" val="363507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31</a:t>
            </a:fld>
            <a:endParaRPr lang="de-DE" altLang="de-DE"/>
          </a:p>
        </p:txBody>
      </p:sp>
    </p:spTree>
    <p:extLst>
      <p:ext uri="{BB962C8B-B14F-4D97-AF65-F5344CB8AC3E}">
        <p14:creationId xmlns:p14="http://schemas.microsoft.com/office/powerpoint/2010/main" val="191015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7412"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620D8D-2168-47E4-9F8C-A443EA723D10}" type="slidenum">
              <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4274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14</a:t>
            </a:fld>
            <a:endParaRPr lang="de-DE" altLang="de-DE"/>
          </a:p>
        </p:txBody>
      </p:sp>
    </p:spTree>
    <p:extLst>
      <p:ext uri="{BB962C8B-B14F-4D97-AF65-F5344CB8AC3E}">
        <p14:creationId xmlns:p14="http://schemas.microsoft.com/office/powerpoint/2010/main" val="194122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15</a:t>
            </a:fld>
            <a:endParaRPr lang="de-DE" altLang="de-DE"/>
          </a:p>
        </p:txBody>
      </p:sp>
    </p:spTree>
    <p:extLst>
      <p:ext uri="{BB962C8B-B14F-4D97-AF65-F5344CB8AC3E}">
        <p14:creationId xmlns:p14="http://schemas.microsoft.com/office/powerpoint/2010/main" val="402575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16</a:t>
            </a:fld>
            <a:endParaRPr lang="de-DE" altLang="de-DE"/>
          </a:p>
        </p:txBody>
      </p:sp>
    </p:spTree>
    <p:extLst>
      <p:ext uri="{BB962C8B-B14F-4D97-AF65-F5344CB8AC3E}">
        <p14:creationId xmlns:p14="http://schemas.microsoft.com/office/powerpoint/2010/main" val="104719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17</a:t>
            </a:fld>
            <a:endParaRPr lang="de-DE" altLang="de-DE"/>
          </a:p>
        </p:txBody>
      </p:sp>
    </p:spTree>
    <p:extLst>
      <p:ext uri="{BB962C8B-B14F-4D97-AF65-F5344CB8AC3E}">
        <p14:creationId xmlns:p14="http://schemas.microsoft.com/office/powerpoint/2010/main" val="96963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18</a:t>
            </a:fld>
            <a:endParaRPr lang="de-DE" altLang="de-DE"/>
          </a:p>
        </p:txBody>
      </p:sp>
    </p:spTree>
    <p:extLst>
      <p:ext uri="{BB962C8B-B14F-4D97-AF65-F5344CB8AC3E}">
        <p14:creationId xmlns:p14="http://schemas.microsoft.com/office/powerpoint/2010/main" val="155659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19</a:t>
            </a:fld>
            <a:endParaRPr lang="de-DE" altLang="de-DE"/>
          </a:p>
        </p:txBody>
      </p:sp>
    </p:spTree>
    <p:extLst>
      <p:ext uri="{BB962C8B-B14F-4D97-AF65-F5344CB8AC3E}">
        <p14:creationId xmlns:p14="http://schemas.microsoft.com/office/powerpoint/2010/main" val="12103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21</a:t>
            </a:fld>
            <a:endParaRPr lang="de-DE" altLang="de-DE"/>
          </a:p>
        </p:txBody>
      </p:sp>
    </p:spTree>
    <p:extLst>
      <p:ext uri="{BB962C8B-B14F-4D97-AF65-F5344CB8AC3E}">
        <p14:creationId xmlns:p14="http://schemas.microsoft.com/office/powerpoint/2010/main" val="157125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E818457B-239C-4400-8439-3AED075B9B6E}" type="slidenum">
              <a:rPr lang="de-DE" altLang="de-DE" smtClean="0"/>
              <a:pPr/>
              <a:t>22</a:t>
            </a:fld>
            <a:endParaRPr lang="de-DE" altLang="de-DE"/>
          </a:p>
        </p:txBody>
      </p:sp>
    </p:spTree>
    <p:extLst>
      <p:ext uri="{BB962C8B-B14F-4D97-AF65-F5344CB8AC3E}">
        <p14:creationId xmlns:p14="http://schemas.microsoft.com/office/powerpoint/2010/main" val="77748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weißer Hintergrund">
    <p:spTree>
      <p:nvGrpSpPr>
        <p:cNvPr id="1" name=""/>
        <p:cNvGrpSpPr/>
        <p:nvPr/>
      </p:nvGrpSpPr>
      <p:grpSpPr>
        <a:xfrm>
          <a:off x="0" y="0"/>
          <a:ext cx="0" cy="0"/>
          <a:chOff x="0" y="0"/>
          <a:chExt cx="0" cy="0"/>
        </a:xfrm>
      </p:grpSpPr>
      <p:sp>
        <p:nvSpPr>
          <p:cNvPr id="2" name="Titel 1"/>
          <p:cNvSpPr>
            <a:spLocks noGrp="1"/>
          </p:cNvSpPr>
          <p:nvPr>
            <p:ph type="ctrTitle"/>
          </p:nvPr>
        </p:nvSpPr>
        <p:spPr>
          <a:xfrm>
            <a:off x="2190724" y="2928937"/>
            <a:ext cx="8191557" cy="1255711"/>
          </a:xfrm>
          <a:prstGeom prst="rect">
            <a:avLst/>
          </a:prstGeom>
        </p:spPr>
        <p:txBody>
          <a:bodyPr/>
          <a:lstStyle>
            <a:lvl1pPr algn="l">
              <a:defRPr sz="3600" b="0" baseline="0">
                <a:solidFill>
                  <a:schemeClr val="bg1"/>
                </a:solidFill>
                <a:latin typeface="Arial" pitchFamily="34" charset="0"/>
                <a:ea typeface="Arial" pitchFamily="34" charset="0"/>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2190723" y="4500570"/>
            <a:ext cx="8286808" cy="928694"/>
          </a:xfrm>
          <a:prstGeom prst="rect">
            <a:avLst/>
          </a:prstGeom>
        </p:spPr>
        <p:txBody>
          <a:bodyPr/>
          <a:lstStyle>
            <a:lvl1pPr marL="0" indent="0" algn="l">
              <a:buNone/>
              <a:defRPr sz="2000" b="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Fußzeilenplatzhalter 5"/>
          <p:cNvSpPr>
            <a:spLocks noGrp="1"/>
          </p:cNvSpPr>
          <p:nvPr>
            <p:ph type="ftr" sz="quarter" idx="10"/>
          </p:nvPr>
        </p:nvSpPr>
        <p:spPr>
          <a:xfrm>
            <a:off x="2190753" y="6000753"/>
            <a:ext cx="5835649" cy="720725"/>
          </a:xfrm>
          <a:prstGeom prst="rect">
            <a:avLst/>
          </a:prstGeom>
        </p:spPr>
        <p:txBody>
          <a:bodyPr/>
          <a:lstStyle>
            <a:lvl1pPr algn="l" fontAlgn="auto">
              <a:spcBef>
                <a:spcPts val="0"/>
              </a:spcBef>
              <a:spcAft>
                <a:spcPts val="600"/>
              </a:spcAft>
              <a:defRPr sz="1600">
                <a:solidFill>
                  <a:schemeClr val="bg1"/>
                </a:solidFill>
                <a:latin typeface="Arial" pitchFamily="34" charset="0"/>
                <a:cs typeface="Arial" pitchFamily="34" charset="0"/>
              </a:defRPr>
            </a:lvl1pPr>
          </a:lstStyle>
          <a:p>
            <a:pPr>
              <a:defRPr/>
            </a:pPr>
            <a:endParaRPr lang="de-DE"/>
          </a:p>
        </p:txBody>
      </p:sp>
    </p:spTree>
    <p:extLst>
      <p:ext uri="{BB962C8B-B14F-4D97-AF65-F5344CB8AC3E}">
        <p14:creationId xmlns:p14="http://schemas.microsoft.com/office/powerpoint/2010/main" val="61896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71461" y="2857496"/>
            <a:ext cx="10972800" cy="1143000"/>
          </a:xfrm>
          <a:prstGeom prst="rect">
            <a:avLst/>
          </a:prstGeom>
        </p:spPr>
        <p:txBody>
          <a:bodyPr/>
          <a:lstStyle>
            <a:lvl1pPr>
              <a:defRPr>
                <a:latin typeface="Arial" pitchFamily="34" charset="0"/>
                <a:cs typeface="Arial" pitchFamily="34" charset="0"/>
              </a:defRPr>
            </a:lvl1pPr>
          </a:lstStyle>
          <a:p>
            <a:r>
              <a:rPr lang="de-DE" dirty="0" smtClean="0"/>
              <a:t>Titelmasterformat durch Klicken bearbeiten</a:t>
            </a:r>
            <a:endParaRPr lang="de-DE" dirty="0"/>
          </a:p>
        </p:txBody>
      </p:sp>
      <p:sp>
        <p:nvSpPr>
          <p:cNvPr id="3" name="Fußzeilenplatzhalter 5"/>
          <p:cNvSpPr>
            <a:spLocks noGrp="1"/>
          </p:cNvSpPr>
          <p:nvPr>
            <p:ph type="ftr" sz="quarter" idx="10"/>
          </p:nvPr>
        </p:nvSpPr>
        <p:spPr>
          <a:xfrm>
            <a:off x="2190753" y="6000753"/>
            <a:ext cx="5835649" cy="720725"/>
          </a:xfrm>
          <a:prstGeom prst="rect">
            <a:avLst/>
          </a:prstGeom>
        </p:spPr>
        <p:txBody>
          <a:bodyPr/>
          <a:lstStyle>
            <a:lvl1pPr algn="l" fontAlgn="auto">
              <a:spcBef>
                <a:spcPts val="0"/>
              </a:spcBef>
              <a:spcAft>
                <a:spcPts val="600"/>
              </a:spcAft>
              <a:defRPr sz="1600">
                <a:solidFill>
                  <a:srgbClr val="006699"/>
                </a:solidFill>
                <a:latin typeface="Arial" pitchFamily="34" charset="0"/>
                <a:cs typeface="Arial" pitchFamily="34" charset="0"/>
              </a:defRPr>
            </a:lvl1pPr>
          </a:lstStyle>
          <a:p>
            <a:pPr>
              <a:defRPr/>
            </a:pPr>
            <a:endParaRPr lang="de-DE"/>
          </a:p>
        </p:txBody>
      </p:sp>
    </p:spTree>
    <p:extLst>
      <p:ext uri="{BB962C8B-B14F-4D97-AF65-F5344CB8AC3E}">
        <p14:creationId xmlns:p14="http://schemas.microsoft.com/office/powerpoint/2010/main" val="217814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_TU-Hintergrund">
    <p:spTree>
      <p:nvGrpSpPr>
        <p:cNvPr id="1" name=""/>
        <p:cNvGrpSpPr/>
        <p:nvPr/>
      </p:nvGrpSpPr>
      <p:grpSpPr>
        <a:xfrm>
          <a:off x="0" y="0"/>
          <a:ext cx="0" cy="0"/>
          <a:chOff x="0" y="0"/>
          <a:chExt cx="0" cy="0"/>
        </a:xfrm>
      </p:grpSpPr>
      <p:sp>
        <p:nvSpPr>
          <p:cNvPr id="2" name="Titel 1"/>
          <p:cNvSpPr>
            <a:spLocks noGrp="1"/>
          </p:cNvSpPr>
          <p:nvPr>
            <p:ph type="ctrTitle"/>
          </p:nvPr>
        </p:nvSpPr>
        <p:spPr>
          <a:xfrm>
            <a:off x="2190724" y="2928937"/>
            <a:ext cx="8191557" cy="1255711"/>
          </a:xfrm>
          <a:prstGeom prst="rect">
            <a:avLst/>
          </a:prstGeom>
        </p:spPr>
        <p:txBody>
          <a:bodyPr/>
          <a:lstStyle>
            <a:lvl1pPr algn="l">
              <a:defRPr sz="3600" b="0" baseline="0">
                <a:solidFill>
                  <a:schemeClr val="bg1"/>
                </a:solidFill>
                <a:latin typeface="Arial" pitchFamily="34" charset="0"/>
                <a:ea typeface="Arial" pitchFamily="34" charset="0"/>
                <a:cs typeface="Arial" pitchFamily="34"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90723" y="4500570"/>
            <a:ext cx="8286808" cy="928694"/>
          </a:xfrm>
          <a:prstGeom prst="rect">
            <a:avLst/>
          </a:prstGeom>
        </p:spPr>
        <p:txBody>
          <a:bodyPr/>
          <a:lstStyle>
            <a:lvl1pPr marL="0" indent="0" algn="l">
              <a:buNone/>
              <a:defRPr sz="2000" b="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Fußzeilenplatzhalter 5"/>
          <p:cNvSpPr>
            <a:spLocks noGrp="1"/>
          </p:cNvSpPr>
          <p:nvPr>
            <p:ph type="ftr" sz="quarter" idx="10"/>
          </p:nvPr>
        </p:nvSpPr>
        <p:spPr>
          <a:xfrm>
            <a:off x="2190753" y="6000753"/>
            <a:ext cx="5835649" cy="720725"/>
          </a:xfrm>
          <a:prstGeom prst="rect">
            <a:avLst/>
          </a:prstGeom>
        </p:spPr>
        <p:txBody>
          <a:bodyPr/>
          <a:lstStyle>
            <a:lvl1pPr algn="l" fontAlgn="auto">
              <a:spcBef>
                <a:spcPts val="0"/>
              </a:spcBef>
              <a:spcAft>
                <a:spcPts val="600"/>
              </a:spcAft>
              <a:defRPr sz="1600">
                <a:solidFill>
                  <a:schemeClr val="bg1"/>
                </a:solidFill>
                <a:latin typeface="Arial" pitchFamily="34" charset="0"/>
                <a:cs typeface="Arial" pitchFamily="34" charset="0"/>
              </a:defRPr>
            </a:lvl1pPr>
          </a:lstStyle>
          <a:p>
            <a:pPr>
              <a:defRPr/>
            </a:pPr>
            <a:endParaRPr lang="de-DE"/>
          </a:p>
        </p:txBody>
      </p:sp>
    </p:spTree>
    <p:extLst>
      <p:ext uri="{BB962C8B-B14F-4D97-AF65-F5344CB8AC3E}">
        <p14:creationId xmlns:p14="http://schemas.microsoft.com/office/powerpoint/2010/main" val="74692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p:nvPr>
        </p:nvSpPr>
        <p:spPr>
          <a:xfrm>
            <a:off x="1142967" y="1285860"/>
            <a:ext cx="9906069" cy="1143008"/>
          </a:xfrm>
          <a:prstGeom prst="rect">
            <a:avLst/>
          </a:prstGeom>
        </p:spPr>
        <p:txBody>
          <a:bodyPr/>
          <a:lstStyle>
            <a:lvl1pPr>
              <a:defRPr>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1142967" y="2571747"/>
            <a:ext cx="9906069" cy="3554419"/>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a:xfrm>
            <a:off x="1143002" y="6356353"/>
            <a:ext cx="2173817" cy="365125"/>
          </a:xfrm>
        </p:spPr>
        <p:txBody>
          <a:bodyPr/>
          <a:lstStyle>
            <a:lvl1pPr marL="0" algn="l" defTabSz="914400" rtl="0" eaLnBrk="1" latinLnBrk="0" hangingPunct="1">
              <a:defRPr lang="de-DE" sz="1200" kern="1200" baseline="0">
                <a:solidFill>
                  <a:srgbClr val="006699"/>
                </a:solidFill>
                <a:latin typeface="Arial" pitchFamily="34" charset="0"/>
                <a:ea typeface="+mn-ea"/>
                <a:cs typeface="Arial" pitchFamily="34" charset="0"/>
              </a:defRPr>
            </a:lvl1pPr>
          </a:lstStyle>
          <a:p>
            <a:pPr>
              <a:defRPr/>
            </a:pPr>
            <a:fld id="{DD37363E-9A16-48F3-9CCC-4A00557D3D54}" type="datetimeFigureOut">
              <a:rPr lang="de-AT"/>
              <a:pPr>
                <a:defRPr/>
              </a:pPr>
              <a:t>01.03.2021</a:t>
            </a:fld>
            <a:endParaRPr lang="de-AT" dirty="0"/>
          </a:p>
        </p:txBody>
      </p:sp>
      <p:sp>
        <p:nvSpPr>
          <p:cNvPr id="5" name="Fußzeilenplatzhalter 4"/>
          <p:cNvSpPr>
            <a:spLocks noGrp="1"/>
          </p:cNvSpPr>
          <p:nvPr>
            <p:ph type="ftr" sz="quarter" idx="11"/>
          </p:nvPr>
        </p:nvSpPr>
        <p:spPr/>
        <p:txBody>
          <a:bodyPr/>
          <a:lstStyle>
            <a:lvl1pPr>
              <a:defRPr lang="de-DE" sz="1200" kern="1200" baseline="0">
                <a:solidFill>
                  <a:srgbClr val="006699"/>
                </a:solidFill>
                <a:latin typeface="Arial" pitchFamily="34" charset="0"/>
                <a:ea typeface="+mn-ea"/>
                <a:cs typeface="Arial" pitchFamily="34" charset="0"/>
              </a:defRPr>
            </a:lvl1pPr>
          </a:lstStyle>
          <a:p>
            <a:pPr>
              <a:defRPr/>
            </a:pPr>
            <a:endParaRPr lang="de-AT"/>
          </a:p>
        </p:txBody>
      </p:sp>
      <p:sp>
        <p:nvSpPr>
          <p:cNvPr id="6" name="Foliennummernplatzhalter 5"/>
          <p:cNvSpPr>
            <a:spLocks noGrp="1"/>
          </p:cNvSpPr>
          <p:nvPr>
            <p:ph type="sldNum" sz="quarter" idx="12"/>
          </p:nvPr>
        </p:nvSpPr>
        <p:spPr>
          <a:xfrm>
            <a:off x="8737600" y="6356353"/>
            <a:ext cx="2311400" cy="365125"/>
          </a:xfrm>
        </p:spPr>
        <p:txBody>
          <a:bodyPr/>
          <a:lstStyle>
            <a:lvl1pPr>
              <a:defRPr>
                <a:solidFill>
                  <a:srgbClr val="006699"/>
                </a:solidFill>
                <a:latin typeface="Arial" panose="020B0604020202020204" pitchFamily="34" charset="0"/>
              </a:defRPr>
            </a:lvl1pPr>
          </a:lstStyle>
          <a:p>
            <a:fld id="{3E656A3B-9394-4423-BC6B-8ACDCD066BE8}" type="slidenum">
              <a:rPr lang="de-AT" altLang="de-DE"/>
              <a:pPr/>
              <a:t>‹Nr.›</a:t>
            </a:fld>
            <a:endParaRPr lang="de-AT" altLang="de-DE"/>
          </a:p>
        </p:txBody>
      </p:sp>
    </p:spTree>
    <p:extLst>
      <p:ext uri="{BB962C8B-B14F-4D97-AF65-F5344CB8AC3E}">
        <p14:creationId xmlns:p14="http://schemas.microsoft.com/office/powerpoint/2010/main" val="18431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1142968" y="1285860"/>
            <a:ext cx="9906069" cy="1143008"/>
          </a:xfrm>
          <a:prstGeom prst="rect">
            <a:avLst/>
          </a:prstGeom>
        </p:spPr>
        <p:txBody>
          <a:bodyPr/>
          <a:lstStyle>
            <a:lvl1pPr>
              <a:defRPr>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142965" y="2571747"/>
            <a:ext cx="4667283" cy="3554419"/>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6381753" y="2571747"/>
            <a:ext cx="4667283" cy="3554419"/>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a:xfrm>
            <a:off x="1143002" y="6356353"/>
            <a:ext cx="2190751" cy="365125"/>
          </a:xfrm>
        </p:spPr>
        <p:txBody>
          <a:bodyPr/>
          <a:lstStyle>
            <a:lvl1pPr>
              <a:defRPr baseline="0">
                <a:solidFill>
                  <a:srgbClr val="006699"/>
                </a:solidFill>
                <a:latin typeface="Arial" pitchFamily="34" charset="0"/>
                <a:cs typeface="Arial" pitchFamily="34" charset="0"/>
              </a:defRPr>
            </a:lvl1pPr>
          </a:lstStyle>
          <a:p>
            <a:pPr>
              <a:defRPr/>
            </a:pPr>
            <a:fld id="{6CDCA75A-57BB-49D7-BF98-E4F33B5EE6A9}" type="datetimeFigureOut">
              <a:rPr lang="de-DE"/>
              <a:pPr>
                <a:defRPr/>
              </a:pPr>
              <a:t>01.03.2021</a:t>
            </a:fld>
            <a:endParaRPr lang="de-DE" dirty="0"/>
          </a:p>
        </p:txBody>
      </p:sp>
      <p:sp>
        <p:nvSpPr>
          <p:cNvPr id="6" name="Fußzeilenplatzhalter 5"/>
          <p:cNvSpPr>
            <a:spLocks noGrp="1"/>
          </p:cNvSpPr>
          <p:nvPr>
            <p:ph type="ftr" sz="quarter" idx="11"/>
          </p:nvPr>
        </p:nvSpPr>
        <p:spPr/>
        <p:txBody>
          <a:bodyPr/>
          <a:lstStyle>
            <a:lvl1pPr>
              <a:defRPr baseline="0">
                <a:solidFill>
                  <a:srgbClr val="006699"/>
                </a:solidFill>
                <a:latin typeface="Arial" pitchFamily="34" charset="0"/>
                <a:cs typeface="Arial" pitchFamily="34" charset="0"/>
              </a:defRPr>
            </a:lvl1pPr>
          </a:lstStyle>
          <a:p>
            <a:pPr>
              <a:defRPr/>
            </a:pPr>
            <a:endParaRPr lang="de-DE"/>
          </a:p>
        </p:txBody>
      </p:sp>
      <p:sp>
        <p:nvSpPr>
          <p:cNvPr id="7" name="Foliennummernplatzhalter 6"/>
          <p:cNvSpPr>
            <a:spLocks noGrp="1"/>
          </p:cNvSpPr>
          <p:nvPr>
            <p:ph type="sldNum" sz="quarter" idx="12"/>
          </p:nvPr>
        </p:nvSpPr>
        <p:spPr>
          <a:xfrm>
            <a:off x="8737600" y="6356353"/>
            <a:ext cx="2311400" cy="365125"/>
          </a:xfrm>
        </p:spPr>
        <p:txBody>
          <a:bodyPr/>
          <a:lstStyle>
            <a:lvl1pPr>
              <a:defRPr>
                <a:solidFill>
                  <a:srgbClr val="006699"/>
                </a:solidFill>
                <a:latin typeface="Arial" panose="020B0604020202020204" pitchFamily="34" charset="0"/>
              </a:defRPr>
            </a:lvl1pPr>
          </a:lstStyle>
          <a:p>
            <a:fld id="{56F9D55F-3C7C-4917-8B4D-0EAD48236048}" type="slidenum">
              <a:rPr lang="de-DE" altLang="de-DE"/>
              <a:pPr/>
              <a:t>‹Nr.›</a:t>
            </a:fld>
            <a:endParaRPr lang="de-DE" altLang="de-DE"/>
          </a:p>
        </p:txBody>
      </p:sp>
    </p:spTree>
    <p:extLst>
      <p:ext uri="{BB962C8B-B14F-4D97-AF65-F5344CB8AC3E}">
        <p14:creationId xmlns:p14="http://schemas.microsoft.com/office/powerpoint/2010/main" val="199061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p:nvPr>
        </p:nvSpPr>
        <p:spPr>
          <a:xfrm>
            <a:off x="1142967" y="1285860"/>
            <a:ext cx="9906069" cy="1143008"/>
          </a:xfrm>
          <a:prstGeom prst="rect">
            <a:avLst/>
          </a:prstGeom>
        </p:spPr>
        <p:txBody>
          <a:bodyPr/>
          <a:lstStyle>
            <a:lvl1pPr>
              <a:defRPr>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1142967" y="2571747"/>
            <a:ext cx="9906069" cy="3554419"/>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a:xfrm>
            <a:off x="1143002" y="6356353"/>
            <a:ext cx="2173817" cy="365125"/>
          </a:xfrm>
        </p:spPr>
        <p:txBody>
          <a:bodyPr/>
          <a:lstStyle>
            <a:lvl1pPr marL="0" algn="l" defTabSz="914400" rtl="0" eaLnBrk="1" latinLnBrk="0" hangingPunct="1">
              <a:defRPr lang="de-DE" sz="1200" kern="1200" baseline="0">
                <a:solidFill>
                  <a:srgbClr val="006699"/>
                </a:solidFill>
                <a:latin typeface="Arial" pitchFamily="34" charset="0"/>
                <a:ea typeface="+mn-ea"/>
                <a:cs typeface="Arial" pitchFamily="34" charset="0"/>
              </a:defRPr>
            </a:lvl1pPr>
          </a:lstStyle>
          <a:p>
            <a:pPr>
              <a:defRPr/>
            </a:pPr>
            <a:fld id="{7A721DDD-187C-4378-8831-DAD02EA54C71}" type="datetimeFigureOut">
              <a:rPr lang="de-AT"/>
              <a:pPr>
                <a:defRPr/>
              </a:pPr>
              <a:t>01.03.2021</a:t>
            </a:fld>
            <a:endParaRPr lang="de-AT" dirty="0"/>
          </a:p>
        </p:txBody>
      </p:sp>
      <p:sp>
        <p:nvSpPr>
          <p:cNvPr id="5" name="Fußzeilenplatzhalter 4"/>
          <p:cNvSpPr>
            <a:spLocks noGrp="1"/>
          </p:cNvSpPr>
          <p:nvPr>
            <p:ph type="ftr" sz="quarter" idx="11"/>
          </p:nvPr>
        </p:nvSpPr>
        <p:spPr/>
        <p:txBody>
          <a:bodyPr/>
          <a:lstStyle>
            <a:lvl1pPr>
              <a:defRPr lang="de-DE" sz="1200" kern="1200" baseline="0">
                <a:solidFill>
                  <a:srgbClr val="006699"/>
                </a:solidFill>
                <a:latin typeface="Arial" pitchFamily="34" charset="0"/>
                <a:ea typeface="+mn-ea"/>
                <a:cs typeface="Arial" pitchFamily="34" charset="0"/>
              </a:defRPr>
            </a:lvl1pPr>
          </a:lstStyle>
          <a:p>
            <a:pPr>
              <a:defRPr/>
            </a:pPr>
            <a:endParaRPr lang="de-AT"/>
          </a:p>
        </p:txBody>
      </p:sp>
      <p:sp>
        <p:nvSpPr>
          <p:cNvPr id="6" name="Foliennummernplatzhalter 5"/>
          <p:cNvSpPr>
            <a:spLocks noGrp="1"/>
          </p:cNvSpPr>
          <p:nvPr>
            <p:ph type="sldNum" sz="quarter" idx="12"/>
          </p:nvPr>
        </p:nvSpPr>
        <p:spPr>
          <a:xfrm>
            <a:off x="8737600" y="6356353"/>
            <a:ext cx="2311400" cy="365125"/>
          </a:xfrm>
        </p:spPr>
        <p:txBody>
          <a:bodyPr/>
          <a:lstStyle>
            <a:lvl1pPr>
              <a:defRPr>
                <a:solidFill>
                  <a:srgbClr val="006699"/>
                </a:solidFill>
                <a:latin typeface="Arial" panose="020B0604020202020204" pitchFamily="34" charset="0"/>
              </a:defRPr>
            </a:lvl1pPr>
          </a:lstStyle>
          <a:p>
            <a:fld id="{2B8A3D69-F632-4B8D-A841-C64E81065A7A}" type="slidenum">
              <a:rPr lang="de-AT" altLang="de-DE"/>
              <a:pPr/>
              <a:t>‹Nr.›</a:t>
            </a:fld>
            <a:endParaRPr lang="de-AT" altLang="de-DE"/>
          </a:p>
        </p:txBody>
      </p:sp>
    </p:spTree>
    <p:extLst>
      <p:ext uri="{BB962C8B-B14F-4D97-AF65-F5344CB8AC3E}">
        <p14:creationId xmlns:p14="http://schemas.microsoft.com/office/powerpoint/2010/main" val="104321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1142968" y="1285860"/>
            <a:ext cx="9906069" cy="1143008"/>
          </a:xfrm>
          <a:prstGeom prst="rect">
            <a:avLst/>
          </a:prstGeom>
        </p:spPr>
        <p:txBody>
          <a:bodyPr/>
          <a:lstStyle>
            <a:lvl1pPr>
              <a:defRPr>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142965" y="2571747"/>
            <a:ext cx="4667283" cy="3554419"/>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6381753" y="2571747"/>
            <a:ext cx="4667283" cy="3554419"/>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a:xfrm>
            <a:off x="1143002" y="6356353"/>
            <a:ext cx="2190751" cy="365125"/>
          </a:xfrm>
        </p:spPr>
        <p:txBody>
          <a:bodyPr/>
          <a:lstStyle>
            <a:lvl1pPr>
              <a:defRPr baseline="0">
                <a:solidFill>
                  <a:srgbClr val="006699"/>
                </a:solidFill>
                <a:latin typeface="Arial" pitchFamily="34" charset="0"/>
                <a:cs typeface="Arial" pitchFamily="34" charset="0"/>
              </a:defRPr>
            </a:lvl1pPr>
          </a:lstStyle>
          <a:p>
            <a:pPr>
              <a:defRPr/>
            </a:pPr>
            <a:fld id="{05631ADE-967C-4556-94E6-323096F17FB5}" type="datetimeFigureOut">
              <a:rPr lang="de-DE"/>
              <a:pPr>
                <a:defRPr/>
              </a:pPr>
              <a:t>01.03.2021</a:t>
            </a:fld>
            <a:endParaRPr lang="de-DE" dirty="0"/>
          </a:p>
        </p:txBody>
      </p:sp>
      <p:sp>
        <p:nvSpPr>
          <p:cNvPr id="6" name="Fußzeilenplatzhalter 5"/>
          <p:cNvSpPr>
            <a:spLocks noGrp="1"/>
          </p:cNvSpPr>
          <p:nvPr>
            <p:ph type="ftr" sz="quarter" idx="11"/>
          </p:nvPr>
        </p:nvSpPr>
        <p:spPr/>
        <p:txBody>
          <a:bodyPr/>
          <a:lstStyle>
            <a:lvl1pPr>
              <a:defRPr baseline="0">
                <a:solidFill>
                  <a:srgbClr val="006699"/>
                </a:solidFill>
                <a:latin typeface="Arial" pitchFamily="34" charset="0"/>
                <a:cs typeface="Arial" pitchFamily="34" charset="0"/>
              </a:defRPr>
            </a:lvl1pPr>
          </a:lstStyle>
          <a:p>
            <a:pPr>
              <a:defRPr/>
            </a:pPr>
            <a:endParaRPr lang="de-DE"/>
          </a:p>
        </p:txBody>
      </p:sp>
      <p:sp>
        <p:nvSpPr>
          <p:cNvPr id="7" name="Foliennummernplatzhalter 6"/>
          <p:cNvSpPr>
            <a:spLocks noGrp="1"/>
          </p:cNvSpPr>
          <p:nvPr>
            <p:ph type="sldNum" sz="quarter" idx="12"/>
          </p:nvPr>
        </p:nvSpPr>
        <p:spPr>
          <a:xfrm>
            <a:off x="8737600" y="6356353"/>
            <a:ext cx="2311400" cy="365125"/>
          </a:xfrm>
        </p:spPr>
        <p:txBody>
          <a:bodyPr/>
          <a:lstStyle>
            <a:lvl1pPr>
              <a:defRPr>
                <a:solidFill>
                  <a:srgbClr val="006699"/>
                </a:solidFill>
                <a:latin typeface="Arial" panose="020B0604020202020204" pitchFamily="34" charset="0"/>
              </a:defRPr>
            </a:lvl1pPr>
          </a:lstStyle>
          <a:p>
            <a:fld id="{0D1AED25-CDB2-477D-9223-584DB4D4AB08}" type="slidenum">
              <a:rPr lang="de-DE" altLang="de-DE"/>
              <a:pPr/>
              <a:t>‹Nr.›</a:t>
            </a:fld>
            <a:endParaRPr lang="de-DE" altLang="de-DE"/>
          </a:p>
        </p:txBody>
      </p:sp>
    </p:spTree>
    <p:extLst>
      <p:ext uri="{BB962C8B-B14F-4D97-AF65-F5344CB8AC3E}">
        <p14:creationId xmlns:p14="http://schemas.microsoft.com/office/powerpoint/2010/main" val="22259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descr="TU_rendering.tif"/>
          <p:cNvPicPr>
            <a:picLocks noChangeAspect="1"/>
          </p:cNvPicPr>
          <p:nvPr userDrawn="1"/>
        </p:nvPicPr>
        <p:blipFill rotWithShape="1">
          <a:blip r:embed="rId5">
            <a:extLst>
              <a:ext uri="{28A0092B-C50C-407E-A947-70E740481C1C}">
                <a14:useLocalDpi xmlns:a14="http://schemas.microsoft.com/office/drawing/2010/main" val="0"/>
              </a:ext>
            </a:extLst>
          </a:blip>
          <a:srcRect b="24701"/>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 name="Gruppieren 7"/>
          <p:cNvGrpSpPr>
            <a:grpSpLocks/>
          </p:cNvGrpSpPr>
          <p:nvPr/>
        </p:nvGrpSpPr>
        <p:grpSpPr bwMode="auto">
          <a:xfrm>
            <a:off x="0" y="2076450"/>
            <a:ext cx="11523133" cy="4781550"/>
            <a:chOff x="0" y="2076528"/>
            <a:chExt cx="8642400" cy="4781472"/>
          </a:xfrm>
        </p:grpSpPr>
        <p:sp>
          <p:nvSpPr>
            <p:cNvPr id="2052" name="Rectangle 12"/>
            <p:cNvSpPr>
              <a:spLocks noChangeArrowheads="1"/>
            </p:cNvSpPr>
            <p:nvPr/>
          </p:nvSpPr>
          <p:spPr bwMode="auto">
            <a:xfrm>
              <a:off x="0" y="2076528"/>
              <a:ext cx="8143922" cy="4781472"/>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053" name="Oval 14"/>
            <p:cNvSpPr>
              <a:spLocks noChangeArrowheads="1"/>
            </p:cNvSpPr>
            <p:nvPr/>
          </p:nvSpPr>
          <p:spPr bwMode="auto">
            <a:xfrm>
              <a:off x="7627982" y="2076528"/>
              <a:ext cx="1012831" cy="1012808"/>
            </a:xfrm>
            <a:prstGeom prst="ellipse">
              <a:avLst/>
            </a:pr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sp>
          <p:nvSpPr>
            <p:cNvPr id="2054" name="Rectangle 15"/>
            <p:cNvSpPr>
              <a:spLocks noChangeArrowheads="1"/>
            </p:cNvSpPr>
            <p:nvPr/>
          </p:nvSpPr>
          <p:spPr bwMode="auto">
            <a:xfrm>
              <a:off x="4895878" y="2571820"/>
              <a:ext cx="3746522" cy="428618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p>
          </p:txBody>
        </p:sp>
      </p:grpSp>
      <p:pic>
        <p:nvPicPr>
          <p:cNvPr id="7" name="Grafik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1344" y="188640"/>
            <a:ext cx="37084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40"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sp>
        <p:nvSpPr>
          <p:cNvPr id="3074" name="Textplatzhalt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p:txBody>
      </p:sp>
      <p:sp>
        <p:nvSpPr>
          <p:cNvPr id="4" name="Datumsplatzhalt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70145C2-C393-43B8-80BC-78E2DE2ACE45}" type="datetimeFigureOut">
              <a:rPr lang="de-DE"/>
              <a:pPr>
                <a:defRPr/>
              </a:pPr>
              <a:t>01.03.2021</a:t>
            </a:fld>
            <a:endParaRPr lang="de-DE"/>
          </a:p>
        </p:txBody>
      </p:sp>
      <p:sp>
        <p:nvSpPr>
          <p:cNvPr id="5" name="Fußzeilenplatzhalt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37B280E-5524-4E13-BDB5-CC1F2BB0CC44}" type="slidenum">
              <a:rPr lang="de-DE" altLang="de-DE"/>
              <a:pPr/>
              <a:t>‹Nr.›</a:t>
            </a:fld>
            <a:endParaRPr lang="de-DE" altLang="de-DE"/>
          </a:p>
        </p:txBody>
      </p:sp>
      <p:grpSp>
        <p:nvGrpSpPr>
          <p:cNvPr id="2" name="Gruppieren 11"/>
          <p:cNvGrpSpPr/>
          <p:nvPr/>
        </p:nvGrpSpPr>
        <p:grpSpPr>
          <a:xfrm>
            <a:off x="0" y="857232"/>
            <a:ext cx="11523200" cy="6000768"/>
            <a:chOff x="0" y="1214422"/>
            <a:chExt cx="8642400" cy="5643578"/>
          </a:xfrm>
          <a:solidFill>
            <a:schemeClr val="bg1"/>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dirty="0"/>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grpSp>
      <p:pic>
        <p:nvPicPr>
          <p:cNvPr id="14" name="Grafik 12" descr="TU_Logo.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336" y="116632"/>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extplatzhalt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p:txBody>
      </p:sp>
      <p:sp>
        <p:nvSpPr>
          <p:cNvPr id="4" name="Datumsplatzhalt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D94D8C-A1B7-43B6-AF84-661D890AD9B9}" type="datetimeFigureOut">
              <a:rPr lang="de-DE"/>
              <a:pPr>
                <a:defRPr/>
              </a:pPr>
              <a:t>01.03.2021</a:t>
            </a:fld>
            <a:endParaRPr lang="de-DE"/>
          </a:p>
        </p:txBody>
      </p:sp>
      <p:sp>
        <p:nvSpPr>
          <p:cNvPr id="5" name="Fußzeilenplatzhalt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2E4577C-06AC-4B4F-A154-49E76668AD11}" type="slidenum">
              <a:rPr lang="de-DE" altLang="de-DE"/>
              <a:pPr/>
              <a:t>‹Nr.›</a:t>
            </a:fld>
            <a:endParaRPr lang="de-DE" altLang="de-DE"/>
          </a:p>
        </p:txBody>
      </p:sp>
      <p:grpSp>
        <p:nvGrpSpPr>
          <p:cNvPr id="2" name="Gruppieren 11"/>
          <p:cNvGrpSpPr/>
          <p:nvPr/>
        </p:nvGrpSpPr>
        <p:grpSpPr>
          <a:xfrm>
            <a:off x="0" y="857232"/>
            <a:ext cx="11523200" cy="6000768"/>
            <a:chOff x="0" y="1214422"/>
            <a:chExt cx="8642400" cy="5643578"/>
          </a:xfrm>
          <a:solidFill>
            <a:srgbClr val="DEE7EC"/>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grpSp>
      <p:pic>
        <p:nvPicPr>
          <p:cNvPr id="13" name="Grafik 12" descr="TU_Logo.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336" y="116632"/>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alleinerziehende.org/images/Aktuelles/Presseaussendungen/PAEqualPayDay.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ctrTitle"/>
          </p:nvPr>
        </p:nvSpPr>
        <p:spPr bwMode="auto">
          <a:xfrm>
            <a:off x="3167066" y="2928938"/>
            <a:ext cx="6143625" cy="1724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smtClean="0"/>
              <a:t>Gender in der Lehre</a:t>
            </a:r>
            <a:r>
              <a:rPr lang="de-DE" altLang="de-DE" smtClean="0"/>
              <a:t/>
            </a:r>
            <a:br>
              <a:rPr lang="de-DE" altLang="de-DE" smtClean="0"/>
            </a:br>
            <a:r>
              <a:rPr lang="de-DE" altLang="de-DE" smtClean="0"/>
              <a:t/>
            </a:r>
            <a:br>
              <a:rPr lang="de-DE" altLang="de-DE" smtClean="0"/>
            </a:br>
            <a:r>
              <a:rPr lang="de-DE" altLang="de-DE" smtClean="0"/>
              <a:t>Daten </a:t>
            </a:r>
            <a:r>
              <a:rPr lang="de-DE" altLang="de-DE" dirty="0" smtClean="0"/>
              <a:t>&amp; Fakten</a:t>
            </a:r>
            <a:br>
              <a:rPr lang="de-DE" altLang="de-DE" dirty="0" smtClean="0"/>
            </a:br>
            <a:r>
              <a:rPr lang="de-DE" altLang="de-DE" dirty="0" smtClean="0"/>
              <a:t/>
            </a:r>
            <a:br>
              <a:rPr lang="de-DE" altLang="de-DE" dirty="0" smtClean="0"/>
            </a:br>
            <a:r>
              <a:rPr lang="de-DE" altLang="de-DE" dirty="0" smtClean="0"/>
              <a:t>FRAUEN IM FOKUS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Bildungswege</a:t>
            </a:r>
            <a:endParaRPr lang="de-AT" dirty="0"/>
          </a:p>
        </p:txBody>
      </p:sp>
      <p:sp>
        <p:nvSpPr>
          <p:cNvPr id="4" name="Inhaltsplatzhalter 3"/>
          <p:cNvSpPr>
            <a:spLocks noGrp="1"/>
          </p:cNvSpPr>
          <p:nvPr>
            <p:ph sz="half" idx="2"/>
          </p:nvPr>
        </p:nvSpPr>
        <p:spPr>
          <a:xfrm>
            <a:off x="994971" y="1916832"/>
            <a:ext cx="9906068" cy="3554419"/>
          </a:xfrm>
        </p:spPr>
        <p:txBody>
          <a:bodyPr/>
          <a:lstStyle/>
          <a:p>
            <a:pPr marL="0" indent="0">
              <a:buNone/>
            </a:pPr>
            <a:r>
              <a:rPr lang="de-AT" dirty="0"/>
              <a:t>Es bestehen weiterhin </a:t>
            </a:r>
            <a:r>
              <a:rPr lang="de-AT" b="1" dirty="0"/>
              <a:t>große geschlechtsspezifische Unterschiede</a:t>
            </a:r>
            <a:r>
              <a:rPr lang="de-AT" dirty="0"/>
              <a:t> hinsichtlich der Fächerwahl. </a:t>
            </a:r>
            <a:endParaRPr lang="de-AT" dirty="0" smtClean="0"/>
          </a:p>
          <a:p>
            <a:pPr marL="0" indent="0">
              <a:buNone/>
            </a:pPr>
            <a:r>
              <a:rPr lang="de-AT" dirty="0" smtClean="0"/>
              <a:t>Bei </a:t>
            </a:r>
            <a:r>
              <a:rPr lang="de-AT" dirty="0"/>
              <a:t>Studienabschlüssen ist der Frauenanteil in den Fachrichtungen </a:t>
            </a:r>
            <a:r>
              <a:rPr lang="de-AT" dirty="0" smtClean="0"/>
              <a:t>der Technischen Universitäten </a:t>
            </a:r>
            <a:r>
              <a:rPr lang="de-AT" dirty="0"/>
              <a:t>und </a:t>
            </a:r>
            <a:r>
              <a:rPr lang="de-AT" dirty="0" smtClean="0"/>
              <a:t>Montanuniversität </a:t>
            </a:r>
            <a:r>
              <a:rPr lang="de-AT" dirty="0"/>
              <a:t>am niedrigsten. </a:t>
            </a:r>
            <a:endParaRPr lang="de-AT" dirty="0" smtClean="0"/>
          </a:p>
          <a:p>
            <a:pPr marL="0" indent="0">
              <a:buNone/>
            </a:pPr>
            <a:r>
              <a:rPr lang="de-AT" dirty="0" smtClean="0"/>
              <a:t>Bei </a:t>
            </a:r>
            <a:r>
              <a:rPr lang="de-AT" dirty="0"/>
              <a:t>berufsbildenden Schulen sind Mädchen </a:t>
            </a:r>
            <a:r>
              <a:rPr lang="de-AT" dirty="0" smtClean="0"/>
              <a:t>in </a:t>
            </a:r>
            <a:r>
              <a:rPr lang="de-AT" dirty="0"/>
              <a:t>technisch gewerblichen Schulen deutlich unterrepräsentiert. </a:t>
            </a:r>
            <a:endParaRPr lang="de-AT" dirty="0" smtClean="0"/>
          </a:p>
          <a:p>
            <a:pPr marL="0" indent="0">
              <a:buNone/>
            </a:pPr>
            <a:r>
              <a:rPr lang="de-AT" dirty="0" smtClean="0"/>
              <a:t>Auch </a:t>
            </a:r>
            <a:r>
              <a:rPr lang="de-AT" dirty="0"/>
              <a:t>bei Lehrberufen ist die geschlechtsspezifische Ungleichverteilung sehr deutlich</a:t>
            </a:r>
            <a:r>
              <a:rPr lang="de-AT" dirty="0" smtClean="0"/>
              <a:t>.</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Tree>
    <p:extLst>
      <p:ext uri="{BB962C8B-B14F-4D97-AF65-F5344CB8AC3E}">
        <p14:creationId xmlns:p14="http://schemas.microsoft.com/office/powerpoint/2010/main" val="3734576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Bildungswege</a:t>
            </a:r>
            <a:endParaRPr lang="de-AT" dirty="0"/>
          </a:p>
        </p:txBody>
      </p:sp>
      <p:pic>
        <p:nvPicPr>
          <p:cNvPr id="3" name="Inhaltsplatzhalter 2"/>
          <p:cNvPicPr>
            <a:picLocks noGrp="1" noChangeAspect="1"/>
          </p:cNvPicPr>
          <p:nvPr>
            <p:ph sz="half" idx="2"/>
          </p:nvPr>
        </p:nvPicPr>
        <p:blipFill>
          <a:blip r:embed="rId2"/>
          <a:stretch>
            <a:fillRect/>
          </a:stretch>
        </p:blipFill>
        <p:spPr>
          <a:xfrm>
            <a:off x="1703512" y="1769219"/>
            <a:ext cx="5347825" cy="5060093"/>
          </a:xfrm>
          <a:prstGeom prst="rect">
            <a:avLst/>
          </a:prstGeom>
        </p:spPr>
      </p:pic>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Tree>
    <p:extLst>
      <p:ext uri="{BB962C8B-B14F-4D97-AF65-F5344CB8AC3E}">
        <p14:creationId xmlns:p14="http://schemas.microsoft.com/office/powerpoint/2010/main" val="994553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Bildungswege</a:t>
            </a:r>
            <a:endParaRPr lang="de-AT" dirty="0"/>
          </a:p>
        </p:txBody>
      </p:sp>
      <p:pic>
        <p:nvPicPr>
          <p:cNvPr id="3" name="Inhaltsplatzhalter 2"/>
          <p:cNvPicPr>
            <a:picLocks noGrp="1" noChangeAspect="1"/>
          </p:cNvPicPr>
          <p:nvPr>
            <p:ph sz="half" idx="2"/>
          </p:nvPr>
        </p:nvPicPr>
        <p:blipFill>
          <a:blip r:embed="rId2"/>
          <a:stretch>
            <a:fillRect/>
          </a:stretch>
        </p:blipFill>
        <p:spPr>
          <a:xfrm>
            <a:off x="1127448" y="1844824"/>
            <a:ext cx="7416824" cy="4712194"/>
          </a:xfrm>
          <a:prstGeom prst="rect">
            <a:avLst/>
          </a:prstGeom>
        </p:spPr>
      </p:pic>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Tree>
    <p:extLst>
      <p:ext uri="{BB962C8B-B14F-4D97-AF65-F5344CB8AC3E}">
        <p14:creationId xmlns:p14="http://schemas.microsoft.com/office/powerpoint/2010/main" val="200392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Bildungswege</a:t>
            </a:r>
            <a:endParaRPr lang="de-AT" dirty="0"/>
          </a:p>
        </p:txBody>
      </p:sp>
      <p:pic>
        <p:nvPicPr>
          <p:cNvPr id="3" name="Inhaltsplatzhalter 2"/>
          <p:cNvPicPr>
            <a:picLocks noGrp="1" noChangeAspect="1"/>
          </p:cNvPicPr>
          <p:nvPr>
            <p:ph sz="half" idx="2"/>
          </p:nvPr>
        </p:nvPicPr>
        <p:blipFill>
          <a:blip r:embed="rId2"/>
          <a:stretch>
            <a:fillRect/>
          </a:stretch>
        </p:blipFill>
        <p:spPr>
          <a:xfrm>
            <a:off x="1343472" y="1844824"/>
            <a:ext cx="6768752" cy="4762716"/>
          </a:xfrm>
          <a:prstGeom prst="rect">
            <a:avLst/>
          </a:prstGeom>
        </p:spPr>
      </p:pic>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Tree>
    <p:extLst>
      <p:ext uri="{BB962C8B-B14F-4D97-AF65-F5344CB8AC3E}">
        <p14:creationId xmlns:p14="http://schemas.microsoft.com/office/powerpoint/2010/main" val="2817236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Erwerbstätigen- &amp; Teilzeitquoten</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3" name="Grafik 2"/>
          <p:cNvPicPr>
            <a:picLocks noChangeAspect="1"/>
          </p:cNvPicPr>
          <p:nvPr/>
        </p:nvPicPr>
        <p:blipFill>
          <a:blip r:embed="rId3"/>
          <a:stretch>
            <a:fillRect/>
          </a:stretch>
        </p:blipFill>
        <p:spPr>
          <a:xfrm>
            <a:off x="1011252" y="1988840"/>
            <a:ext cx="8442578" cy="4392488"/>
          </a:xfrm>
          <a:prstGeom prst="rect">
            <a:avLst/>
          </a:prstGeom>
        </p:spPr>
      </p:pic>
    </p:spTree>
    <p:extLst>
      <p:ext uri="{BB962C8B-B14F-4D97-AF65-F5344CB8AC3E}">
        <p14:creationId xmlns:p14="http://schemas.microsoft.com/office/powerpoint/2010/main" val="233286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Erwerbstätigen- &amp; Teilzeitquoten</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3" name="Grafik 2"/>
          <p:cNvPicPr>
            <a:picLocks noChangeAspect="1"/>
          </p:cNvPicPr>
          <p:nvPr/>
        </p:nvPicPr>
        <p:blipFill>
          <a:blip r:embed="rId3"/>
          <a:stretch>
            <a:fillRect/>
          </a:stretch>
        </p:blipFill>
        <p:spPr>
          <a:xfrm>
            <a:off x="1008912" y="1939976"/>
            <a:ext cx="9060822" cy="4153320"/>
          </a:xfrm>
          <a:prstGeom prst="rect">
            <a:avLst/>
          </a:prstGeom>
        </p:spPr>
      </p:pic>
    </p:spTree>
    <p:extLst>
      <p:ext uri="{BB962C8B-B14F-4D97-AF65-F5344CB8AC3E}">
        <p14:creationId xmlns:p14="http://schemas.microsoft.com/office/powerpoint/2010/main" val="280366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Erwerbstätigen- &amp; Teilzeitquoten</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
        <p:nvSpPr>
          <p:cNvPr id="4" name="Rechteck 3"/>
          <p:cNvSpPr/>
          <p:nvPr/>
        </p:nvSpPr>
        <p:spPr>
          <a:xfrm>
            <a:off x="551384" y="1916832"/>
            <a:ext cx="9073008" cy="2893100"/>
          </a:xfrm>
          <a:prstGeom prst="rect">
            <a:avLst/>
          </a:prstGeom>
        </p:spPr>
        <p:txBody>
          <a:bodyPr wrap="square">
            <a:spAutoFit/>
          </a:bodyPr>
          <a:lstStyle/>
          <a:p>
            <a:pPr marL="449580">
              <a:spcAft>
                <a:spcPts val="0"/>
              </a:spcAft>
              <a:tabLst>
                <a:tab pos="450215" algn="l"/>
              </a:tabLst>
            </a:pPr>
            <a:r>
              <a:rPr lang="de-AT" sz="2400" dirty="0">
                <a:ea typeface="Calibri" panose="020F0502020204030204" pitchFamily="34" charset="0"/>
              </a:rPr>
              <a:t>Zwar gibt es einen </a:t>
            </a:r>
            <a:r>
              <a:rPr lang="de-AT" sz="2400" b="1" dirty="0">
                <a:ea typeface="Calibri" panose="020F0502020204030204" pitchFamily="34" charset="0"/>
              </a:rPr>
              <a:t>Anstieg der Erwerbsbeteiligung</a:t>
            </a:r>
            <a:r>
              <a:rPr lang="de-AT" sz="2400" dirty="0">
                <a:ea typeface="Calibri" panose="020F0502020204030204" pitchFamily="34" charset="0"/>
              </a:rPr>
              <a:t> der Frauen, dieser ist allerdings fast ausschließlich eine </a:t>
            </a:r>
            <a:r>
              <a:rPr lang="de-AT" sz="2400" b="1" dirty="0">
                <a:ea typeface="Calibri" panose="020F0502020204030204" pitchFamily="34" charset="0"/>
              </a:rPr>
              <a:t>Folge der Zunahme von Teilzeitarbeit</a:t>
            </a:r>
            <a:r>
              <a:rPr lang="de-AT" sz="2400" dirty="0">
                <a:ea typeface="Calibri" panose="020F0502020204030204" pitchFamily="34" charset="0"/>
              </a:rPr>
              <a:t>. Teilzeitarbeit und geringfügige Beschäftigung prägen die Erwerbsbeteiligung vieler Frauen, vor allem jener mit betreuungspflichtigen Kindern. </a:t>
            </a:r>
          </a:p>
          <a:p>
            <a:pPr marL="449580">
              <a:spcAft>
                <a:spcPts val="0"/>
              </a:spcAft>
              <a:tabLst>
                <a:tab pos="450215" algn="l"/>
              </a:tabLst>
            </a:pPr>
            <a:endParaRPr lang="de-AT" sz="2400" dirty="0">
              <a:ea typeface="Calibri" panose="020F0502020204030204" pitchFamily="34" charset="0"/>
            </a:endParaRPr>
          </a:p>
          <a:p>
            <a:pPr marL="449580">
              <a:spcAft>
                <a:spcPts val="0"/>
              </a:spcAft>
              <a:tabLst>
                <a:tab pos="450215" algn="l"/>
              </a:tabLst>
            </a:pPr>
            <a:r>
              <a:rPr lang="de-AT" sz="1400" dirty="0">
                <a:ea typeface="Calibri" panose="020F0502020204030204" pitchFamily="34" charset="0"/>
              </a:rPr>
              <a:t>Quelle: Statistik Austria, Genderstatistik: Vereinbarkeit von Beruf und Familie</a:t>
            </a:r>
            <a:endParaRPr lang="de-AT" sz="1400" dirty="0">
              <a:effectLst/>
              <a:ea typeface="Calibri" panose="020F0502020204030204" pitchFamily="34" charset="0"/>
            </a:endParaRPr>
          </a:p>
        </p:txBody>
      </p:sp>
    </p:spTree>
    <p:extLst>
      <p:ext uri="{BB962C8B-B14F-4D97-AF65-F5344CB8AC3E}">
        <p14:creationId xmlns:p14="http://schemas.microsoft.com/office/powerpoint/2010/main" val="111152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Erwerbstätigen- &amp; Teilzeitquoten</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3" name="Grafik 2"/>
          <p:cNvPicPr>
            <a:picLocks noChangeAspect="1"/>
          </p:cNvPicPr>
          <p:nvPr/>
        </p:nvPicPr>
        <p:blipFill>
          <a:blip r:embed="rId3"/>
          <a:stretch>
            <a:fillRect/>
          </a:stretch>
        </p:blipFill>
        <p:spPr>
          <a:xfrm>
            <a:off x="1559496" y="1844824"/>
            <a:ext cx="6336704" cy="4883702"/>
          </a:xfrm>
          <a:prstGeom prst="rect">
            <a:avLst/>
          </a:prstGeom>
        </p:spPr>
      </p:pic>
    </p:spTree>
    <p:extLst>
      <p:ext uri="{BB962C8B-B14F-4D97-AF65-F5344CB8AC3E}">
        <p14:creationId xmlns:p14="http://schemas.microsoft.com/office/powerpoint/2010/main" val="3260373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sz="3200" dirty="0"/>
              <a:t>Erwerbstätigkeit von Frauen und </a:t>
            </a:r>
            <a:r>
              <a:rPr lang="de-AT" sz="3200" dirty="0" smtClean="0"/>
              <a:t>Armutsgefährdung </a:t>
            </a:r>
            <a:endParaRPr lang="de-AT" sz="3200"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
        <p:nvSpPr>
          <p:cNvPr id="4" name="Rechteck 3"/>
          <p:cNvSpPr/>
          <p:nvPr/>
        </p:nvSpPr>
        <p:spPr>
          <a:xfrm>
            <a:off x="1003714" y="2492896"/>
            <a:ext cx="9885787" cy="3323987"/>
          </a:xfrm>
          <a:prstGeom prst="rect">
            <a:avLst/>
          </a:prstGeom>
        </p:spPr>
        <p:txBody>
          <a:bodyPr wrap="square">
            <a:spAutoFit/>
          </a:bodyPr>
          <a:lstStyle/>
          <a:p>
            <a:r>
              <a:rPr lang="de-AT" sz="2400" dirty="0">
                <a:solidFill>
                  <a:srgbClr val="000000"/>
                </a:solidFill>
              </a:rPr>
              <a:t>Die </a:t>
            </a:r>
            <a:r>
              <a:rPr lang="de-AT" sz="2400" b="1" dirty="0">
                <a:solidFill>
                  <a:srgbClr val="000000"/>
                </a:solidFill>
              </a:rPr>
              <a:t>Erwerbspartizipation</a:t>
            </a:r>
            <a:r>
              <a:rPr lang="de-AT" sz="2400" dirty="0">
                <a:solidFill>
                  <a:srgbClr val="000000"/>
                </a:solidFill>
              </a:rPr>
              <a:t> von Frauen ist ein </a:t>
            </a:r>
            <a:r>
              <a:rPr lang="de-AT" sz="2400" b="1" dirty="0">
                <a:solidFill>
                  <a:srgbClr val="000000"/>
                </a:solidFill>
              </a:rPr>
              <a:t>entscheidendes Mittel</a:t>
            </a:r>
            <a:r>
              <a:rPr lang="de-AT" sz="2400" dirty="0">
                <a:solidFill>
                  <a:srgbClr val="000000"/>
                </a:solidFill>
              </a:rPr>
              <a:t>, um sich und ihren Familien ein Einkommen über der Armutsgefährdungsschwelle zu ermöglichen. In allen betrachteten Haushaltsformen, mit Ausnahme der Ein-Eltern-Haushalte und Mehrpersonenhaushalte mit mindestens drei Kindern, liegt das Armutsrisiko deutlich unter dem Bevölkerungsdurchschnitt, wenn die Frauen erwerbstätig sind</a:t>
            </a:r>
            <a:r>
              <a:rPr lang="de-AT" sz="2400" dirty="0" smtClean="0">
                <a:solidFill>
                  <a:srgbClr val="000000"/>
                </a:solidFill>
              </a:rPr>
              <a:t>.</a:t>
            </a:r>
          </a:p>
          <a:p>
            <a:endParaRPr lang="de-AT" sz="2400" dirty="0">
              <a:solidFill>
                <a:srgbClr val="000000"/>
              </a:solidFill>
            </a:endParaRPr>
          </a:p>
          <a:p>
            <a:r>
              <a:rPr lang="de-AT" baseline="30000" dirty="0">
                <a:solidFill>
                  <a:srgbClr val="000000"/>
                </a:solidFill>
              </a:rPr>
              <a:t>Quelle: Statistik Austria, Gender-Statistik, Armuts- oder Ausgrenzungsgefährdung</a:t>
            </a:r>
            <a:endParaRPr lang="de-AT" b="0" i="0" dirty="0">
              <a:solidFill>
                <a:srgbClr val="000000"/>
              </a:solidFill>
              <a:effectLst/>
            </a:endParaRPr>
          </a:p>
        </p:txBody>
      </p:sp>
    </p:spTree>
    <p:extLst>
      <p:ext uri="{BB962C8B-B14F-4D97-AF65-F5344CB8AC3E}">
        <p14:creationId xmlns:p14="http://schemas.microsoft.com/office/powerpoint/2010/main" val="4140801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sz="3200" dirty="0"/>
              <a:t>Erwerbstätigkeit von Frauen und </a:t>
            </a:r>
            <a:r>
              <a:rPr lang="de-AT" sz="3200" dirty="0" smtClean="0"/>
              <a:t>Armutsgefährdung</a:t>
            </a:r>
            <a:endParaRPr lang="de-AT" sz="3200"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3" name="Grafik 2"/>
          <p:cNvPicPr>
            <a:picLocks noChangeAspect="1"/>
          </p:cNvPicPr>
          <p:nvPr/>
        </p:nvPicPr>
        <p:blipFill>
          <a:blip r:embed="rId3"/>
          <a:stretch>
            <a:fillRect/>
          </a:stretch>
        </p:blipFill>
        <p:spPr>
          <a:xfrm>
            <a:off x="911424" y="2195744"/>
            <a:ext cx="7488832" cy="4486947"/>
          </a:xfrm>
          <a:prstGeom prst="rect">
            <a:avLst/>
          </a:prstGeom>
        </p:spPr>
      </p:pic>
    </p:spTree>
    <p:extLst>
      <p:ext uri="{BB962C8B-B14F-4D97-AF65-F5344CB8AC3E}">
        <p14:creationId xmlns:p14="http://schemas.microsoft.com/office/powerpoint/2010/main" val="3474533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32" y="116632"/>
            <a:ext cx="9906069" cy="1143008"/>
          </a:xfrm>
        </p:spPr>
        <p:txBody>
          <a:bodyPr/>
          <a:lstStyle/>
          <a:p>
            <a:r>
              <a:rPr lang="de-AT" sz="2400" dirty="0" smtClean="0"/>
              <a:t>Daten &amp; Fakten – Frauen im Fokus</a:t>
            </a:r>
            <a:endParaRPr lang="de-AT" sz="2400" dirty="0"/>
          </a:p>
        </p:txBody>
      </p:sp>
      <p:sp>
        <p:nvSpPr>
          <p:cNvPr id="4" name="Inhaltsplatzhalter 3"/>
          <p:cNvSpPr>
            <a:spLocks noGrp="1"/>
          </p:cNvSpPr>
          <p:nvPr>
            <p:ph sz="half" idx="2"/>
          </p:nvPr>
        </p:nvSpPr>
        <p:spPr>
          <a:xfrm>
            <a:off x="623392" y="2132856"/>
            <a:ext cx="9985836" cy="2625158"/>
          </a:xfrm>
        </p:spPr>
        <p:txBody>
          <a:bodyPr/>
          <a:lstStyle/>
          <a:p>
            <a:pPr marL="0" indent="0">
              <a:buNone/>
            </a:pPr>
            <a:r>
              <a:rPr lang="de-AT" sz="3200" b="1" dirty="0"/>
              <a:t>Ein grundlegendes Organisationsprinzip unserer Gesellschaft ist Ungleichheit. Ungleichheit bei Löhnen und Einkommen, Ungleichheit bei Bildungschancen, Ungleichheit zwischen den Geschlechtern. </a:t>
            </a:r>
            <a:endParaRPr lang="de-AT" dirty="0"/>
          </a:p>
        </p:txBody>
      </p:sp>
    </p:spTree>
    <p:extLst>
      <p:ext uri="{BB962C8B-B14F-4D97-AF65-F5344CB8AC3E}">
        <p14:creationId xmlns:p14="http://schemas.microsoft.com/office/powerpoint/2010/main" val="3861597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9416" y="116632"/>
            <a:ext cx="10945216" cy="1143008"/>
          </a:xfrm>
        </p:spPr>
        <p:txBody>
          <a:bodyPr/>
          <a:lstStyle/>
          <a:p>
            <a:r>
              <a:rPr lang="de-AT" sz="2400" dirty="0"/>
              <a:t>Daten &amp; Fakten – Frauen im Fokus </a:t>
            </a:r>
            <a:r>
              <a:rPr lang="de-AT" dirty="0"/>
              <a:t/>
            </a:r>
            <a:br>
              <a:rPr lang="de-AT" dirty="0"/>
            </a:br>
            <a:endParaRPr lang="de-AT" dirty="0"/>
          </a:p>
        </p:txBody>
      </p:sp>
      <p:sp>
        <p:nvSpPr>
          <p:cNvPr id="2" name="Inhaltsplatzhalter 1"/>
          <p:cNvSpPr>
            <a:spLocks noGrp="1"/>
          </p:cNvSpPr>
          <p:nvPr>
            <p:ph idx="1"/>
          </p:nvPr>
        </p:nvSpPr>
        <p:spPr>
          <a:xfrm>
            <a:off x="839416" y="1124745"/>
            <a:ext cx="10369152" cy="792088"/>
          </a:xfrm>
        </p:spPr>
        <p:txBody>
          <a:bodyPr/>
          <a:lstStyle/>
          <a:p>
            <a:r>
              <a:rPr lang="de-AT" sz="3200" smtClean="0"/>
              <a:t>Die Situation </a:t>
            </a:r>
            <a:r>
              <a:rPr lang="de-AT" sz="3200" dirty="0"/>
              <a:t>von Alleinerzieherinnen</a:t>
            </a:r>
          </a:p>
          <a:p>
            <a:endParaRPr lang="de-AT" b="1" dirty="0" smtClean="0"/>
          </a:p>
          <a:p>
            <a:endParaRPr lang="de-AT" dirty="0" smtClean="0"/>
          </a:p>
          <a:p>
            <a:endParaRPr lang="de-AT" dirty="0"/>
          </a:p>
        </p:txBody>
      </p:sp>
      <p:sp>
        <p:nvSpPr>
          <p:cNvPr id="7" name="Rechteck 6"/>
          <p:cNvSpPr/>
          <p:nvPr/>
        </p:nvSpPr>
        <p:spPr>
          <a:xfrm>
            <a:off x="839416" y="1687354"/>
            <a:ext cx="9885787" cy="5170646"/>
          </a:xfrm>
          <a:prstGeom prst="rect">
            <a:avLst/>
          </a:prstGeom>
        </p:spPr>
        <p:txBody>
          <a:bodyPr wrap="square">
            <a:spAutoFit/>
          </a:bodyPr>
          <a:lstStyle/>
          <a:p>
            <a:endParaRPr lang="de-AT" sz="2400" b="1" dirty="0" smtClean="0">
              <a:solidFill>
                <a:srgbClr val="000000"/>
              </a:solidFill>
            </a:endParaRPr>
          </a:p>
          <a:p>
            <a:r>
              <a:rPr lang="de-AT" sz="2400" b="1" dirty="0" smtClean="0">
                <a:solidFill>
                  <a:srgbClr val="000000"/>
                </a:solidFill>
              </a:rPr>
              <a:t>Alleinerziehende</a:t>
            </a:r>
            <a:r>
              <a:rPr lang="de-AT" sz="2400" dirty="0" smtClean="0">
                <a:solidFill>
                  <a:srgbClr val="000000"/>
                </a:solidFill>
              </a:rPr>
              <a:t> </a:t>
            </a:r>
            <a:r>
              <a:rPr lang="de-AT" sz="2400" b="1" dirty="0">
                <a:solidFill>
                  <a:srgbClr val="000000"/>
                </a:solidFill>
              </a:rPr>
              <a:t>leisten</a:t>
            </a:r>
            <a:r>
              <a:rPr lang="de-AT" sz="2400" dirty="0">
                <a:solidFill>
                  <a:srgbClr val="000000"/>
                </a:solidFill>
              </a:rPr>
              <a:t> generell täglich </a:t>
            </a:r>
            <a:r>
              <a:rPr lang="de-AT" sz="2400" b="1" dirty="0">
                <a:solidFill>
                  <a:srgbClr val="000000"/>
                </a:solidFill>
              </a:rPr>
              <a:t>mehr</a:t>
            </a:r>
            <a:r>
              <a:rPr lang="de-AT" sz="2400" dirty="0">
                <a:solidFill>
                  <a:srgbClr val="000000"/>
                </a:solidFill>
              </a:rPr>
              <a:t> und </a:t>
            </a:r>
            <a:r>
              <a:rPr lang="de-AT" sz="2400" b="1" dirty="0">
                <a:solidFill>
                  <a:srgbClr val="000000"/>
                </a:solidFill>
              </a:rPr>
              <a:t>haben</a:t>
            </a:r>
            <a:r>
              <a:rPr lang="de-AT" sz="2400" dirty="0">
                <a:solidFill>
                  <a:srgbClr val="000000"/>
                </a:solidFill>
              </a:rPr>
              <a:t> trotzdem </a:t>
            </a:r>
            <a:r>
              <a:rPr lang="de-AT" sz="2400" b="1" dirty="0">
                <a:solidFill>
                  <a:srgbClr val="000000"/>
                </a:solidFill>
              </a:rPr>
              <a:t>weniger</a:t>
            </a:r>
            <a:r>
              <a:rPr lang="de-AT" sz="2400" dirty="0">
                <a:solidFill>
                  <a:srgbClr val="000000"/>
                </a:solidFill>
              </a:rPr>
              <a:t> davon, wie Zeitverwendungsstudien und Armutsstatistik </a:t>
            </a:r>
            <a:r>
              <a:rPr lang="de-AT" sz="2400" dirty="0" smtClean="0">
                <a:solidFill>
                  <a:srgbClr val="000000"/>
                </a:solidFill>
              </a:rPr>
              <a:t>aufzeigen</a:t>
            </a:r>
            <a:r>
              <a:rPr lang="de-AT" sz="2400" dirty="0">
                <a:solidFill>
                  <a:srgbClr val="000000"/>
                </a:solidFill>
              </a:rPr>
              <a:t>. </a:t>
            </a:r>
            <a:endParaRPr lang="de-AT" sz="2400" dirty="0" smtClean="0">
              <a:solidFill>
                <a:srgbClr val="000000"/>
              </a:solidFill>
            </a:endParaRPr>
          </a:p>
          <a:p>
            <a:endParaRPr lang="de-AT" sz="2400" dirty="0" smtClean="0">
              <a:solidFill>
                <a:srgbClr val="000000"/>
              </a:solidFill>
            </a:endParaRPr>
          </a:p>
          <a:p>
            <a:r>
              <a:rPr lang="de-AT" sz="2400" dirty="0" smtClean="0">
                <a:solidFill>
                  <a:srgbClr val="000000"/>
                </a:solidFill>
              </a:rPr>
              <a:t>Mit </a:t>
            </a:r>
            <a:r>
              <a:rPr lang="de-AT" sz="2400" b="1" dirty="0">
                <a:solidFill>
                  <a:srgbClr val="000000"/>
                </a:solidFill>
              </a:rPr>
              <a:t>47%</a:t>
            </a:r>
            <a:r>
              <a:rPr lang="de-AT" sz="2400" dirty="0">
                <a:solidFill>
                  <a:srgbClr val="000000"/>
                </a:solidFill>
              </a:rPr>
              <a:t> sind</a:t>
            </a:r>
            <a:r>
              <a:rPr lang="de-AT" sz="2400" b="1" dirty="0">
                <a:solidFill>
                  <a:srgbClr val="000000"/>
                </a:solidFill>
              </a:rPr>
              <a:t> </a:t>
            </a:r>
            <a:r>
              <a:rPr lang="de-AT" sz="2400" dirty="0">
                <a:solidFill>
                  <a:srgbClr val="000000"/>
                </a:solidFill>
              </a:rPr>
              <a:t>Alleinerziehende</a:t>
            </a:r>
            <a:r>
              <a:rPr lang="de-AT" sz="2400" b="1" dirty="0">
                <a:solidFill>
                  <a:srgbClr val="000000"/>
                </a:solidFill>
              </a:rPr>
              <a:t> </a:t>
            </a:r>
            <a:r>
              <a:rPr lang="de-AT" sz="2400" dirty="0">
                <a:solidFill>
                  <a:srgbClr val="000000"/>
                </a:solidFill>
              </a:rPr>
              <a:t>nach wie vor </a:t>
            </a:r>
            <a:r>
              <a:rPr lang="de-AT" sz="2400" b="1" dirty="0">
                <a:solidFill>
                  <a:srgbClr val="000000"/>
                </a:solidFill>
              </a:rPr>
              <a:t>überdurchschnittlich von Armut und Ausgrenzungsgefährdung betroffen</a:t>
            </a:r>
            <a:r>
              <a:rPr lang="de-AT" sz="2400" dirty="0">
                <a:solidFill>
                  <a:srgbClr val="000000"/>
                </a:solidFill>
              </a:rPr>
              <a:t>, arbeiten aber mit </a:t>
            </a:r>
          </a:p>
          <a:p>
            <a:pPr marL="342900" indent="-342900">
              <a:buFontTx/>
              <a:buChar char="-"/>
            </a:pPr>
            <a:r>
              <a:rPr lang="de-AT" sz="2400" dirty="0" smtClean="0">
                <a:solidFill>
                  <a:srgbClr val="000000"/>
                </a:solidFill>
              </a:rPr>
              <a:t>15 </a:t>
            </a:r>
            <a:r>
              <a:rPr lang="de-AT" sz="2400" dirty="0">
                <a:solidFill>
                  <a:srgbClr val="000000"/>
                </a:solidFill>
              </a:rPr>
              <a:t>Stunden täglich (davon 9 Stunden unbezahlt) </a:t>
            </a:r>
            <a:endParaRPr lang="de-AT" sz="2400" dirty="0" smtClean="0">
              <a:solidFill>
                <a:srgbClr val="000000"/>
              </a:solidFill>
            </a:endParaRPr>
          </a:p>
          <a:p>
            <a:pPr marL="342900" indent="-342900">
              <a:buFontTx/>
              <a:buChar char="-"/>
            </a:pPr>
            <a:r>
              <a:rPr lang="de-AT" sz="2400" dirty="0" smtClean="0">
                <a:solidFill>
                  <a:srgbClr val="000000"/>
                </a:solidFill>
              </a:rPr>
              <a:t>um </a:t>
            </a:r>
            <a:r>
              <a:rPr lang="de-AT" sz="2400" dirty="0">
                <a:solidFill>
                  <a:srgbClr val="000000"/>
                </a:solidFill>
              </a:rPr>
              <a:t>1 Stunde länger als Mütter in Paarfamilien mit 14,25 Stunden (davon 9,5 Stunden unbezahlt) und </a:t>
            </a:r>
            <a:endParaRPr lang="de-AT" sz="2400" dirty="0" smtClean="0">
              <a:solidFill>
                <a:srgbClr val="000000"/>
              </a:solidFill>
            </a:endParaRPr>
          </a:p>
          <a:p>
            <a:pPr marL="342900" indent="-342900">
              <a:buFontTx/>
              <a:buChar char="-"/>
            </a:pPr>
            <a:r>
              <a:rPr lang="de-AT" sz="2400" dirty="0" smtClean="0">
                <a:solidFill>
                  <a:srgbClr val="000000"/>
                </a:solidFill>
              </a:rPr>
              <a:t>1,25 </a:t>
            </a:r>
            <a:r>
              <a:rPr lang="de-AT" sz="2400" dirty="0">
                <a:solidFill>
                  <a:srgbClr val="000000"/>
                </a:solidFill>
              </a:rPr>
              <a:t>Stunden pro Tag mehr als Väter in Paarfamilien mit 13,75 Stunden (davon 6,75 Stunden unbezahlt). </a:t>
            </a:r>
            <a:endParaRPr lang="de-AT" sz="2400" dirty="0" smtClean="0">
              <a:solidFill>
                <a:srgbClr val="000000"/>
              </a:solidFill>
            </a:endParaRPr>
          </a:p>
          <a:p>
            <a:endParaRPr lang="de-AT" sz="2400" dirty="0">
              <a:solidFill>
                <a:srgbClr val="000000"/>
              </a:solidFill>
            </a:endParaRPr>
          </a:p>
          <a:p>
            <a:r>
              <a:rPr lang="de-AT" baseline="30000" dirty="0"/>
              <a:t>Quelle: </a:t>
            </a:r>
            <a:r>
              <a:rPr lang="de-AT" baseline="30000" dirty="0">
                <a:hlinkClick r:id="rId2"/>
              </a:rPr>
              <a:t>https://</a:t>
            </a:r>
            <a:r>
              <a:rPr lang="de-AT" baseline="30000" dirty="0" smtClean="0">
                <a:hlinkClick r:id="rId2"/>
              </a:rPr>
              <a:t>www.alleinerziehende.org/images/Aktuelles/Presseaussendungen/PAEqualPayDay.pdf</a:t>
            </a:r>
            <a:r>
              <a:rPr lang="de-AT" baseline="30000" dirty="0" smtClean="0"/>
              <a:t> am 05.02.2021</a:t>
            </a:r>
            <a:endParaRPr lang="de-AT" b="0" i="0" dirty="0">
              <a:effectLst/>
            </a:endParaRPr>
          </a:p>
        </p:txBody>
      </p:sp>
    </p:spTree>
    <p:extLst>
      <p:ext uri="{BB962C8B-B14F-4D97-AF65-F5344CB8AC3E}">
        <p14:creationId xmlns:p14="http://schemas.microsoft.com/office/powerpoint/2010/main" val="4208056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Hausarbeit</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
        <p:nvSpPr>
          <p:cNvPr id="6" name="Rechteck 5"/>
          <p:cNvSpPr/>
          <p:nvPr/>
        </p:nvSpPr>
        <p:spPr>
          <a:xfrm>
            <a:off x="7520131" y="3313941"/>
            <a:ext cx="3259096" cy="3139321"/>
          </a:xfrm>
          <a:prstGeom prst="rect">
            <a:avLst/>
          </a:prstGeom>
        </p:spPr>
        <p:txBody>
          <a:bodyPr wrap="square">
            <a:spAutoFit/>
          </a:bodyPr>
          <a:lstStyle/>
          <a:p>
            <a:r>
              <a:rPr lang="de-AT" dirty="0">
                <a:solidFill>
                  <a:srgbClr val="000000"/>
                </a:solidFill>
              </a:rPr>
              <a:t>Bei der Zeitverwendungserhebung 2008/09 – aktuellere Erhebungen wurden bis heute nicht durchgeführt </a:t>
            </a:r>
            <a:r>
              <a:rPr lang="de-AT" dirty="0" smtClean="0">
                <a:solidFill>
                  <a:srgbClr val="000000"/>
                </a:solidFill>
              </a:rPr>
              <a:t>–</a:t>
            </a:r>
          </a:p>
          <a:p>
            <a:r>
              <a:rPr lang="de-AT" dirty="0" smtClean="0">
                <a:solidFill>
                  <a:srgbClr val="000000"/>
                </a:solidFill>
              </a:rPr>
              <a:t>wurden </a:t>
            </a:r>
            <a:r>
              <a:rPr lang="de-AT" dirty="0">
                <a:solidFill>
                  <a:srgbClr val="000000"/>
                </a:solidFill>
              </a:rPr>
              <a:t>rund 8.200 Personen ab zehn Jahren ersucht, </a:t>
            </a:r>
            <a:r>
              <a:rPr lang="de-AT" dirty="0" smtClean="0">
                <a:solidFill>
                  <a:srgbClr val="000000"/>
                </a:solidFill>
              </a:rPr>
              <a:t>ein </a:t>
            </a:r>
            <a:r>
              <a:rPr lang="de-AT" dirty="0">
                <a:solidFill>
                  <a:srgbClr val="000000"/>
                </a:solidFill>
              </a:rPr>
              <a:t>Tagebuch zu führen, in welches sie alle Tätigkeiten eingetragen sollten, die länger als 15 Minuten dauern</a:t>
            </a:r>
            <a:r>
              <a:rPr lang="de-AT" dirty="0">
                <a:solidFill>
                  <a:srgbClr val="000000"/>
                </a:solidFill>
                <a:latin typeface="Roboto"/>
              </a:rPr>
              <a:t>.</a:t>
            </a:r>
            <a:endParaRPr lang="de-AT" dirty="0"/>
          </a:p>
        </p:txBody>
      </p:sp>
      <p:sp>
        <p:nvSpPr>
          <p:cNvPr id="7" name="Rechteck 6"/>
          <p:cNvSpPr/>
          <p:nvPr/>
        </p:nvSpPr>
        <p:spPr>
          <a:xfrm>
            <a:off x="983432" y="6430093"/>
            <a:ext cx="9088989" cy="276999"/>
          </a:xfrm>
          <a:prstGeom prst="rect">
            <a:avLst/>
          </a:prstGeom>
        </p:spPr>
        <p:txBody>
          <a:bodyPr wrap="square">
            <a:spAutoFit/>
          </a:bodyPr>
          <a:lstStyle/>
          <a:p>
            <a:r>
              <a:rPr lang="de-AT" sz="1200" dirty="0"/>
              <a:t>Quelle: Statistik Austria, </a:t>
            </a:r>
            <a:r>
              <a:rPr lang="de-AT" sz="1200" dirty="0" smtClean="0"/>
              <a:t>Zeitverwendungserhebung 2008/09</a:t>
            </a:r>
            <a:endParaRPr lang="de-AT" sz="1200" dirty="0"/>
          </a:p>
        </p:txBody>
      </p:sp>
      <p:pic>
        <p:nvPicPr>
          <p:cNvPr id="8" name="Grafik 7"/>
          <p:cNvPicPr>
            <a:picLocks noChangeAspect="1"/>
          </p:cNvPicPr>
          <p:nvPr/>
        </p:nvPicPr>
        <p:blipFill>
          <a:blip r:embed="rId3"/>
          <a:stretch>
            <a:fillRect/>
          </a:stretch>
        </p:blipFill>
        <p:spPr>
          <a:xfrm>
            <a:off x="983432" y="1876350"/>
            <a:ext cx="6398702" cy="4553743"/>
          </a:xfrm>
          <a:prstGeom prst="rect">
            <a:avLst/>
          </a:prstGeom>
        </p:spPr>
      </p:pic>
    </p:spTree>
    <p:extLst>
      <p:ext uri="{BB962C8B-B14F-4D97-AF65-F5344CB8AC3E}">
        <p14:creationId xmlns:p14="http://schemas.microsoft.com/office/powerpoint/2010/main" val="293048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
        <p:nvSpPr>
          <p:cNvPr id="3" name="Rechteck 2"/>
          <p:cNvSpPr/>
          <p:nvPr/>
        </p:nvSpPr>
        <p:spPr>
          <a:xfrm>
            <a:off x="983432" y="2188242"/>
            <a:ext cx="10081120" cy="3785652"/>
          </a:xfrm>
          <a:prstGeom prst="rect">
            <a:avLst/>
          </a:prstGeom>
        </p:spPr>
        <p:txBody>
          <a:bodyPr wrap="square">
            <a:spAutoFit/>
          </a:bodyPr>
          <a:lstStyle/>
          <a:p>
            <a:r>
              <a:rPr lang="de-AT" sz="2400" dirty="0">
                <a:solidFill>
                  <a:srgbClr val="000000"/>
                </a:solidFill>
              </a:rPr>
              <a:t>Innerhalb der </a:t>
            </a:r>
            <a:r>
              <a:rPr lang="de-AT" sz="2400" b="1" dirty="0">
                <a:solidFill>
                  <a:srgbClr val="000000"/>
                </a:solidFill>
              </a:rPr>
              <a:t>EU</a:t>
            </a:r>
            <a:r>
              <a:rPr lang="de-AT" sz="2400" dirty="0">
                <a:solidFill>
                  <a:srgbClr val="000000"/>
                </a:solidFill>
              </a:rPr>
              <a:t> sind </a:t>
            </a:r>
            <a:r>
              <a:rPr lang="de-AT" sz="2400" b="1" dirty="0">
                <a:solidFill>
                  <a:srgbClr val="000000"/>
                </a:solidFill>
              </a:rPr>
              <a:t>Frauen als Führungskräfte stark unterrepräsentiert</a:t>
            </a:r>
            <a:r>
              <a:rPr lang="de-AT" sz="2400" dirty="0">
                <a:solidFill>
                  <a:srgbClr val="000000"/>
                </a:solidFill>
              </a:rPr>
              <a:t>. Dies </a:t>
            </a:r>
            <a:r>
              <a:rPr lang="de-AT" sz="2400" dirty="0" smtClean="0">
                <a:solidFill>
                  <a:srgbClr val="000000"/>
                </a:solidFill>
              </a:rPr>
              <a:t>verstärkt sich mit </a:t>
            </a:r>
            <a:r>
              <a:rPr lang="de-AT" sz="2400" dirty="0">
                <a:solidFill>
                  <a:srgbClr val="000000"/>
                </a:solidFill>
              </a:rPr>
              <a:t>der Höhe der </a:t>
            </a:r>
            <a:r>
              <a:rPr lang="de-AT" sz="2400" dirty="0" smtClean="0">
                <a:solidFill>
                  <a:srgbClr val="000000"/>
                </a:solidFill>
              </a:rPr>
              <a:t>Position.</a:t>
            </a:r>
            <a:r>
              <a:rPr lang="de-AT" sz="2400" dirty="0"/>
              <a:t/>
            </a:r>
            <a:br>
              <a:rPr lang="de-AT" sz="2400" dirty="0"/>
            </a:br>
            <a:endParaRPr lang="de-AT" sz="2400" dirty="0" smtClean="0"/>
          </a:p>
          <a:p>
            <a:r>
              <a:rPr lang="de-AT" sz="2400" dirty="0" smtClean="0">
                <a:solidFill>
                  <a:srgbClr val="000000"/>
                </a:solidFill>
              </a:rPr>
              <a:t>In </a:t>
            </a:r>
            <a:r>
              <a:rPr lang="de-AT" sz="2400" b="1" dirty="0">
                <a:solidFill>
                  <a:srgbClr val="000000"/>
                </a:solidFill>
              </a:rPr>
              <a:t>Österreich</a:t>
            </a:r>
            <a:r>
              <a:rPr lang="de-AT" sz="2400" dirty="0">
                <a:solidFill>
                  <a:srgbClr val="000000"/>
                </a:solidFill>
              </a:rPr>
              <a:t> liegt der Anteil </a:t>
            </a:r>
            <a:r>
              <a:rPr lang="de-AT" sz="2400" dirty="0" smtClean="0">
                <a:solidFill>
                  <a:srgbClr val="000000"/>
                </a:solidFill>
              </a:rPr>
              <a:t>an Frauen in </a:t>
            </a:r>
            <a:r>
              <a:rPr lang="de-AT" sz="2400" dirty="0">
                <a:solidFill>
                  <a:srgbClr val="000000"/>
                </a:solidFill>
              </a:rPr>
              <a:t>Führungspositionen </a:t>
            </a:r>
            <a:r>
              <a:rPr lang="de-AT" sz="2400" dirty="0" smtClean="0">
                <a:solidFill>
                  <a:srgbClr val="000000"/>
                </a:solidFill>
              </a:rPr>
              <a:t>im </a:t>
            </a:r>
            <a:r>
              <a:rPr lang="de-AT" sz="2400" dirty="0">
                <a:solidFill>
                  <a:srgbClr val="000000"/>
                </a:solidFill>
              </a:rPr>
              <a:t>EU-Vergleich </a:t>
            </a:r>
            <a:r>
              <a:rPr lang="de-AT" sz="2400" b="1" dirty="0">
                <a:solidFill>
                  <a:srgbClr val="000000"/>
                </a:solidFill>
              </a:rPr>
              <a:t>im unteren Bereich</a:t>
            </a:r>
            <a:r>
              <a:rPr lang="de-AT" sz="2400" dirty="0">
                <a:solidFill>
                  <a:srgbClr val="000000"/>
                </a:solidFill>
              </a:rPr>
              <a:t>. Beim Anteil weiblicher Aufsichtsratsmitglieder in den größten börsennotierten Unternehmen befindet sich Österreich leicht über dem EU-Durchschnitt</a:t>
            </a:r>
            <a:r>
              <a:rPr lang="de-AT" sz="2400" dirty="0" smtClean="0">
                <a:solidFill>
                  <a:srgbClr val="000000"/>
                </a:solidFill>
              </a:rPr>
              <a:t>.</a:t>
            </a:r>
          </a:p>
          <a:p>
            <a:r>
              <a:rPr lang="de-AT" sz="2400" dirty="0"/>
              <a:t/>
            </a:r>
            <a:br>
              <a:rPr lang="de-AT" sz="2400" dirty="0"/>
            </a:br>
            <a:r>
              <a:rPr lang="de-AT" sz="2400" b="1" dirty="0">
                <a:solidFill>
                  <a:srgbClr val="000000"/>
                </a:solidFill>
              </a:rPr>
              <a:t>Starke Verbesserungen </a:t>
            </a:r>
            <a:r>
              <a:rPr lang="de-AT" sz="2400" dirty="0">
                <a:solidFill>
                  <a:srgbClr val="000000"/>
                </a:solidFill>
              </a:rPr>
              <a:t>der Frauenanteile in Spitzenpositionen sind </a:t>
            </a:r>
            <a:r>
              <a:rPr lang="de-AT" sz="2400" b="1" dirty="0">
                <a:solidFill>
                  <a:srgbClr val="000000"/>
                </a:solidFill>
              </a:rPr>
              <a:t>durch</a:t>
            </a:r>
            <a:r>
              <a:rPr lang="de-AT" sz="2400" dirty="0">
                <a:solidFill>
                  <a:srgbClr val="000000"/>
                </a:solidFill>
              </a:rPr>
              <a:t> die </a:t>
            </a:r>
            <a:r>
              <a:rPr lang="de-AT" sz="2400" b="1" dirty="0">
                <a:solidFill>
                  <a:srgbClr val="000000"/>
                </a:solidFill>
              </a:rPr>
              <a:t>verpflichtenden Frauenquoten </a:t>
            </a:r>
            <a:r>
              <a:rPr lang="de-AT" sz="2400" dirty="0">
                <a:solidFill>
                  <a:srgbClr val="000000"/>
                </a:solidFill>
              </a:rPr>
              <a:t>zu verzeichnen.</a:t>
            </a:r>
            <a:endParaRPr lang="de-AT" sz="2400" dirty="0"/>
          </a:p>
        </p:txBody>
      </p:sp>
    </p:spTree>
    <p:extLst>
      <p:ext uri="{BB962C8B-B14F-4D97-AF65-F5344CB8AC3E}">
        <p14:creationId xmlns:p14="http://schemas.microsoft.com/office/powerpoint/2010/main" val="373546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32" y="1844824"/>
            <a:ext cx="7056784" cy="4896544"/>
          </a:xfrm>
          <a:prstGeom prst="rect">
            <a:avLst/>
          </a:prstGeom>
          <a:noFill/>
          <a:ln>
            <a:noFill/>
          </a:ln>
        </p:spPr>
      </p:pic>
    </p:spTree>
    <p:extLst>
      <p:ext uri="{BB962C8B-B14F-4D97-AF65-F5344CB8AC3E}">
        <p14:creationId xmlns:p14="http://schemas.microsoft.com/office/powerpoint/2010/main" val="3970344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494" y="1969798"/>
            <a:ext cx="7192737" cy="4771570"/>
          </a:xfrm>
          <a:prstGeom prst="rect">
            <a:avLst/>
          </a:prstGeom>
          <a:noFill/>
          <a:ln>
            <a:noFill/>
          </a:ln>
        </p:spPr>
      </p:pic>
      <p:sp>
        <p:nvSpPr>
          <p:cNvPr id="3" name="Pfeil nach oben 2"/>
          <p:cNvSpPr/>
          <p:nvPr/>
        </p:nvSpPr>
        <p:spPr>
          <a:xfrm rot="1648072">
            <a:off x="5610984" y="5889142"/>
            <a:ext cx="288032" cy="6652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800987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924" y="1939318"/>
            <a:ext cx="8343436" cy="4802050"/>
          </a:xfrm>
          <a:prstGeom prst="rect">
            <a:avLst/>
          </a:prstGeom>
          <a:noFill/>
          <a:ln>
            <a:noFill/>
          </a:ln>
        </p:spPr>
      </p:pic>
      <p:sp>
        <p:nvSpPr>
          <p:cNvPr id="6" name="Pfeil nach oben 5"/>
          <p:cNvSpPr/>
          <p:nvPr/>
        </p:nvSpPr>
        <p:spPr>
          <a:xfrm rot="1648072">
            <a:off x="7971238" y="5993400"/>
            <a:ext cx="288032" cy="3957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95474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983432" y="1844824"/>
            <a:ext cx="7776864" cy="4896544"/>
          </a:xfrm>
          <a:prstGeom prst="rect">
            <a:avLst/>
          </a:prstGeom>
          <a:noFill/>
        </p:spPr>
      </p:pic>
      <p:sp>
        <p:nvSpPr>
          <p:cNvPr id="6" name="Pfeil nach oben 5"/>
          <p:cNvSpPr/>
          <p:nvPr/>
        </p:nvSpPr>
        <p:spPr>
          <a:xfrm rot="1648072">
            <a:off x="3136854" y="6013419"/>
            <a:ext cx="288032" cy="6652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597587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1010340" y="1767868"/>
            <a:ext cx="7749955" cy="4685468"/>
          </a:xfrm>
          <a:prstGeom prst="rect">
            <a:avLst/>
          </a:prstGeom>
          <a:noFill/>
          <a:ln>
            <a:noFill/>
          </a:ln>
        </p:spPr>
      </p:pic>
      <p:sp>
        <p:nvSpPr>
          <p:cNvPr id="7" name="Rechteck 6"/>
          <p:cNvSpPr/>
          <p:nvPr/>
        </p:nvSpPr>
        <p:spPr>
          <a:xfrm>
            <a:off x="983432" y="6430093"/>
            <a:ext cx="9088989" cy="276999"/>
          </a:xfrm>
          <a:prstGeom prst="rect">
            <a:avLst/>
          </a:prstGeom>
        </p:spPr>
        <p:txBody>
          <a:bodyPr wrap="square">
            <a:spAutoFit/>
          </a:bodyPr>
          <a:lstStyle/>
          <a:p>
            <a:r>
              <a:rPr lang="de-AT" sz="1200" dirty="0"/>
              <a:t>Quelle</a:t>
            </a:r>
            <a:r>
              <a:rPr lang="de-AT" sz="1200" dirty="0" smtClean="0"/>
              <a:t>: Arbeiterkammer</a:t>
            </a:r>
            <a:endParaRPr lang="de-AT" sz="1200" dirty="0"/>
          </a:p>
        </p:txBody>
      </p:sp>
    </p:spTree>
    <p:extLst>
      <p:ext uri="{BB962C8B-B14F-4D97-AF65-F5344CB8AC3E}">
        <p14:creationId xmlns:p14="http://schemas.microsoft.com/office/powerpoint/2010/main" val="1503316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983432" y="1845338"/>
            <a:ext cx="8640960" cy="4607998"/>
          </a:xfrm>
          <a:prstGeom prst="rect">
            <a:avLst/>
          </a:prstGeom>
          <a:noFill/>
          <a:ln>
            <a:noFill/>
          </a:ln>
        </p:spPr>
      </p:pic>
      <p:sp>
        <p:nvSpPr>
          <p:cNvPr id="6" name="Rechteck 5"/>
          <p:cNvSpPr/>
          <p:nvPr/>
        </p:nvSpPr>
        <p:spPr>
          <a:xfrm>
            <a:off x="983432" y="6430093"/>
            <a:ext cx="9088989" cy="276999"/>
          </a:xfrm>
          <a:prstGeom prst="rect">
            <a:avLst/>
          </a:prstGeom>
        </p:spPr>
        <p:txBody>
          <a:bodyPr wrap="square">
            <a:spAutoFit/>
          </a:bodyPr>
          <a:lstStyle/>
          <a:p>
            <a:r>
              <a:rPr lang="de-AT" sz="1200" dirty="0"/>
              <a:t>Quelle</a:t>
            </a:r>
            <a:r>
              <a:rPr lang="de-AT" sz="1200" dirty="0" smtClean="0"/>
              <a:t>: Arbeiterkammer</a:t>
            </a:r>
            <a:endParaRPr lang="de-AT" sz="1200" dirty="0"/>
          </a:p>
        </p:txBody>
      </p:sp>
    </p:spTree>
    <p:extLst>
      <p:ext uri="{BB962C8B-B14F-4D97-AF65-F5344CB8AC3E}">
        <p14:creationId xmlns:p14="http://schemas.microsoft.com/office/powerpoint/2010/main" val="1872814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4" name="Grafik 3" descr="Z:\E034\Abteilung_Genderkompetenz\Homepage\Infos fuer Lehrende\genutzt\_Frauenanteil Nationalrat.PNG"/>
          <p:cNvPicPr/>
          <p:nvPr/>
        </p:nvPicPr>
        <p:blipFill>
          <a:blip r:embed="rId3">
            <a:extLst>
              <a:ext uri="{28A0092B-C50C-407E-A947-70E740481C1C}">
                <a14:useLocalDpi xmlns:a14="http://schemas.microsoft.com/office/drawing/2010/main" val="0"/>
              </a:ext>
            </a:extLst>
          </a:blip>
          <a:srcRect/>
          <a:stretch>
            <a:fillRect/>
          </a:stretch>
        </p:blipFill>
        <p:spPr bwMode="auto">
          <a:xfrm>
            <a:off x="983432" y="2760207"/>
            <a:ext cx="8479914" cy="4104456"/>
          </a:xfrm>
          <a:prstGeom prst="rect">
            <a:avLst/>
          </a:prstGeom>
          <a:noFill/>
          <a:ln>
            <a:noFill/>
          </a:ln>
        </p:spPr>
      </p:pic>
      <p:sp>
        <p:nvSpPr>
          <p:cNvPr id="3" name="Rechteck 2"/>
          <p:cNvSpPr/>
          <p:nvPr/>
        </p:nvSpPr>
        <p:spPr>
          <a:xfrm>
            <a:off x="623392" y="2012979"/>
            <a:ext cx="10009112" cy="923330"/>
          </a:xfrm>
          <a:prstGeom prst="rect">
            <a:avLst/>
          </a:prstGeom>
        </p:spPr>
        <p:txBody>
          <a:bodyPr wrap="square">
            <a:spAutoFit/>
          </a:bodyPr>
          <a:lstStyle/>
          <a:p>
            <a:pPr indent="449580"/>
            <a:r>
              <a:rPr lang="de-AT" b="1" dirty="0"/>
              <a:t>Frauenanteil im Nationalrat </a:t>
            </a:r>
            <a:endParaRPr lang="de-AT" dirty="0"/>
          </a:p>
          <a:p>
            <a:pPr marL="449580"/>
            <a:r>
              <a:rPr lang="de-AT" dirty="0"/>
              <a:t>Regierung 2020: Von den 183 Abgeordneten des Nationalrats </a:t>
            </a:r>
            <a:r>
              <a:rPr lang="de-AT" dirty="0" smtClean="0"/>
              <a:t>sind</a:t>
            </a:r>
          </a:p>
          <a:p>
            <a:pPr marL="449580"/>
            <a:r>
              <a:rPr lang="de-AT" dirty="0" smtClean="0"/>
              <a:t>72 </a:t>
            </a:r>
            <a:r>
              <a:rPr lang="de-AT" dirty="0"/>
              <a:t>Frauen (39,34%). </a:t>
            </a:r>
            <a:endParaRPr lang="de-AT" dirty="0">
              <a:effectLst/>
            </a:endParaRPr>
          </a:p>
        </p:txBody>
      </p:sp>
    </p:spTree>
    <p:extLst>
      <p:ext uri="{BB962C8B-B14F-4D97-AF65-F5344CB8AC3E}">
        <p14:creationId xmlns:p14="http://schemas.microsoft.com/office/powerpoint/2010/main" val="359050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32" y="1247851"/>
            <a:ext cx="10065605" cy="1143008"/>
          </a:xfrm>
        </p:spPr>
        <p:txBody>
          <a:bodyPr/>
          <a:lstStyle/>
          <a:p>
            <a:r>
              <a:rPr lang="de-AT" dirty="0" smtClean="0"/>
              <a:t>Ungleichheit</a:t>
            </a:r>
            <a:endParaRPr lang="de-AT" dirty="0"/>
          </a:p>
        </p:txBody>
      </p:sp>
      <p:sp>
        <p:nvSpPr>
          <p:cNvPr id="4" name="Inhaltsplatzhalter 3"/>
          <p:cNvSpPr>
            <a:spLocks noGrp="1"/>
          </p:cNvSpPr>
          <p:nvPr>
            <p:ph sz="half" idx="2"/>
          </p:nvPr>
        </p:nvSpPr>
        <p:spPr>
          <a:xfrm>
            <a:off x="983431" y="2132856"/>
            <a:ext cx="10065605" cy="3554419"/>
          </a:xfrm>
        </p:spPr>
        <p:txBody>
          <a:bodyPr/>
          <a:lstStyle/>
          <a:p>
            <a:r>
              <a:rPr lang="de-AT" dirty="0"/>
              <a:t>Österreich zählt im Vergleich zu den anderen EU-Mitgliedsstaaten zu jenen Ländern mit sehr großen geschlechtsspezifischen Verdienstunterschieden. Insbesondere Frauen stehen weiterhin vor der Herausforderung, Beruf und Familie zu vereinbaren. Das berufliche Engagement von Männern ist von der Geburt eines Kindes kaum beeinflusst. </a:t>
            </a:r>
            <a:endParaRPr lang="de-AT" dirty="0" smtClean="0"/>
          </a:p>
          <a:p>
            <a:r>
              <a:rPr lang="de-AT" dirty="0"/>
              <a:t>Eine sehr wichtige Voraussetzung für eine gleichberechtigte Teilhabe am Arbeitsmarkt wie auch für kulturelle und gesellschaftliche Partizipation ist Bildung. Frauen haben </a:t>
            </a:r>
            <a:r>
              <a:rPr lang="de-AT" dirty="0" smtClean="0"/>
              <a:t>inzwischen </a:t>
            </a:r>
            <a:r>
              <a:rPr lang="de-AT" dirty="0"/>
              <a:t>Männer bei höheren Ausbildungen deutlich überholt. </a:t>
            </a:r>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a:t>
            </a:r>
            <a:endParaRPr lang="de-AT" sz="2400" dirty="0"/>
          </a:p>
        </p:txBody>
      </p:sp>
    </p:spTree>
    <p:extLst>
      <p:ext uri="{BB962C8B-B14F-4D97-AF65-F5344CB8AC3E}">
        <p14:creationId xmlns:p14="http://schemas.microsoft.com/office/powerpoint/2010/main" val="209783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3" name="Grafik 2"/>
          <p:cNvPicPr>
            <a:picLocks noChangeAspect="1"/>
          </p:cNvPicPr>
          <p:nvPr/>
        </p:nvPicPr>
        <p:blipFill>
          <a:blip r:embed="rId3"/>
          <a:stretch>
            <a:fillRect/>
          </a:stretch>
        </p:blipFill>
        <p:spPr>
          <a:xfrm>
            <a:off x="979276" y="1700808"/>
            <a:ext cx="7776516" cy="4680520"/>
          </a:xfrm>
          <a:prstGeom prst="rect">
            <a:avLst/>
          </a:prstGeom>
        </p:spPr>
      </p:pic>
      <p:sp>
        <p:nvSpPr>
          <p:cNvPr id="4" name="Rechteck 3"/>
          <p:cNvSpPr/>
          <p:nvPr/>
        </p:nvSpPr>
        <p:spPr>
          <a:xfrm>
            <a:off x="7680176" y="3501008"/>
            <a:ext cx="3655099" cy="1846659"/>
          </a:xfrm>
          <a:prstGeom prst="rect">
            <a:avLst/>
          </a:prstGeom>
        </p:spPr>
        <p:txBody>
          <a:bodyPr wrap="square">
            <a:spAutoFit/>
          </a:bodyPr>
          <a:lstStyle/>
          <a:p>
            <a:pPr marL="685800">
              <a:spcAft>
                <a:spcPts val="0"/>
              </a:spcAft>
            </a:pPr>
            <a:r>
              <a:rPr lang="de-AT" dirty="0">
                <a:latin typeface="Calibri" panose="020F0502020204030204" pitchFamily="34" charset="0"/>
                <a:ea typeface="Calibri" panose="020F0502020204030204" pitchFamily="34" charset="0"/>
                <a:cs typeface="Times New Roman" panose="02020603050405020304" pitchFamily="18" charset="0"/>
              </a:rPr>
              <a:t>In den letzten 20 Jahren hat sich die Zahl der Bürgermeisterinnen fast vervierfacht, liegt aber </a:t>
            </a:r>
            <a:r>
              <a:rPr lang="de-AT" dirty="0" smtClean="0">
                <a:latin typeface="Calibri" panose="020F0502020204030204" pitchFamily="34" charset="0"/>
                <a:ea typeface="Calibri" panose="020F0502020204030204" pitchFamily="34" charset="0"/>
                <a:cs typeface="Times New Roman" panose="02020603050405020304" pitchFamily="18" charset="0"/>
              </a:rPr>
              <a:t>immer noch </a:t>
            </a:r>
            <a:r>
              <a:rPr lang="de-AT" b="1" dirty="0" smtClean="0">
                <a:latin typeface="Calibri" panose="020F0502020204030204" pitchFamily="34" charset="0"/>
                <a:ea typeface="Calibri" panose="020F0502020204030204" pitchFamily="34" charset="0"/>
                <a:cs typeface="Times New Roman" panose="02020603050405020304" pitchFamily="18" charset="0"/>
              </a:rPr>
              <a:t>unter zehn Prozent</a:t>
            </a:r>
            <a:r>
              <a:rPr lang="de-AT" dirty="0" smtClean="0">
                <a:latin typeface="Calibri" panose="020F0502020204030204" pitchFamily="34" charset="0"/>
                <a:ea typeface="Calibri" panose="020F0502020204030204" pitchFamily="34" charset="0"/>
                <a:cs typeface="Times New Roman" panose="02020603050405020304" pitchFamily="18" charset="0"/>
              </a:rPr>
              <a:t>.</a:t>
            </a:r>
            <a:br>
              <a:rPr lang="de-AT" dirty="0" smtClean="0">
                <a:latin typeface="Calibri" panose="020F0502020204030204" pitchFamily="34" charset="0"/>
                <a:ea typeface="Calibri" panose="020F0502020204030204" pitchFamily="34" charset="0"/>
                <a:cs typeface="Times New Roman" panose="02020603050405020304" pitchFamily="18" charset="0"/>
              </a:rPr>
            </a:br>
            <a:r>
              <a:rPr lang="de-AT" dirty="0" smtClean="0">
                <a:latin typeface="Calibri" panose="020F0502020204030204" pitchFamily="34" charset="0"/>
                <a:ea typeface="Calibri" panose="020F0502020204030204" pitchFamily="34" charset="0"/>
                <a:cs typeface="Times New Roman" panose="02020603050405020304" pitchFamily="18" charset="0"/>
              </a:rPr>
              <a:t> </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03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Führungspositionen &amp; politische Repräsentanz</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3" name="Grafik 2"/>
          <p:cNvPicPr>
            <a:picLocks noChangeAspect="1"/>
          </p:cNvPicPr>
          <p:nvPr/>
        </p:nvPicPr>
        <p:blipFill>
          <a:blip r:embed="rId3"/>
          <a:stretch>
            <a:fillRect/>
          </a:stretch>
        </p:blipFill>
        <p:spPr>
          <a:xfrm>
            <a:off x="983432" y="2348880"/>
            <a:ext cx="10098928" cy="3024336"/>
          </a:xfrm>
          <a:prstGeom prst="rect">
            <a:avLst/>
          </a:prstGeom>
        </p:spPr>
      </p:pic>
    </p:spTree>
    <p:extLst>
      <p:ext uri="{BB962C8B-B14F-4D97-AF65-F5344CB8AC3E}">
        <p14:creationId xmlns:p14="http://schemas.microsoft.com/office/powerpoint/2010/main" val="4092522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ctrTitle"/>
          </p:nvPr>
        </p:nvSpPr>
        <p:spPr bwMode="auto">
          <a:xfrm>
            <a:off x="3167066" y="2928938"/>
            <a:ext cx="6143625" cy="1724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smtClean="0"/>
              <a:t>Danke für Ihre Aufmerksamkeit!</a:t>
            </a:r>
            <a:br>
              <a:rPr lang="de-DE" altLang="de-DE" dirty="0" smtClean="0"/>
            </a:br>
            <a:r>
              <a:rPr lang="de-DE" altLang="de-DE" dirty="0" smtClean="0"/>
              <a:t/>
            </a:r>
            <a:br>
              <a:rPr lang="de-DE" altLang="de-DE" dirty="0" smtClean="0"/>
            </a:br>
            <a:endParaRPr lang="de-DE" altLang="de-DE" dirty="0" smtClean="0"/>
          </a:p>
        </p:txBody>
      </p:sp>
    </p:spTree>
    <p:extLst>
      <p:ext uri="{BB962C8B-B14F-4D97-AF65-F5344CB8AC3E}">
        <p14:creationId xmlns:p14="http://schemas.microsoft.com/office/powerpoint/2010/main" val="9571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2284" y="1257729"/>
            <a:ext cx="10065605" cy="1143008"/>
          </a:xfrm>
        </p:spPr>
        <p:txBody>
          <a:bodyPr/>
          <a:lstStyle/>
          <a:p>
            <a:r>
              <a:rPr lang="de-AT" dirty="0" smtClean="0"/>
              <a:t>Ungleichheit</a:t>
            </a:r>
            <a:endParaRPr lang="de-AT" dirty="0"/>
          </a:p>
        </p:txBody>
      </p:sp>
      <p:sp>
        <p:nvSpPr>
          <p:cNvPr id="4" name="Inhaltsplatzhalter 3"/>
          <p:cNvSpPr>
            <a:spLocks noGrp="1"/>
          </p:cNvSpPr>
          <p:nvPr>
            <p:ph sz="half" idx="2"/>
          </p:nvPr>
        </p:nvSpPr>
        <p:spPr>
          <a:xfrm>
            <a:off x="1002284" y="2123013"/>
            <a:ext cx="10065605" cy="3554419"/>
          </a:xfrm>
        </p:spPr>
        <p:txBody>
          <a:bodyPr/>
          <a:lstStyle/>
          <a:p>
            <a:r>
              <a:rPr lang="de-AT" dirty="0"/>
              <a:t>Es ist aber nicht nur wichtig, Frauen gleichwertige Bildungslaufbahnen und in weiterer Folge berufliche Wege zu ermöglichen, sondern auch notwendig, fachspezifische Unterschiede in der Bildungswahl abzubauen, um die </a:t>
            </a:r>
            <a:r>
              <a:rPr lang="de-AT" dirty="0" smtClean="0"/>
              <a:t>aktuelle </a:t>
            </a:r>
            <a:r>
              <a:rPr lang="de-AT" dirty="0"/>
              <a:t>Qualifikationsstruktur zu </a:t>
            </a:r>
            <a:r>
              <a:rPr lang="de-AT" dirty="0" smtClean="0"/>
              <a:t>überwinden.</a:t>
            </a:r>
            <a:endParaRPr lang="de-AT" sz="2000" dirty="0" smtClean="0"/>
          </a:p>
          <a:p>
            <a:r>
              <a:rPr lang="de-AT" dirty="0"/>
              <a:t>D</a:t>
            </a:r>
            <a:r>
              <a:rPr lang="de-AT" dirty="0" smtClean="0"/>
              <a:t>ie </a:t>
            </a:r>
            <a:r>
              <a:rPr lang="de-AT" dirty="0"/>
              <a:t>Erwerbstätigkeit von Frauen </a:t>
            </a:r>
            <a:r>
              <a:rPr lang="de-AT" dirty="0" smtClean="0"/>
              <a:t>hat stark zugenommen, jedoch ist die </a:t>
            </a:r>
            <a:r>
              <a:rPr lang="de-AT" dirty="0"/>
              <a:t>Zunahme der Frauenerwerbstätigkeit </a:t>
            </a:r>
            <a:r>
              <a:rPr lang="de-AT" dirty="0" smtClean="0"/>
              <a:t>in </a:t>
            </a:r>
            <a:r>
              <a:rPr lang="de-AT" dirty="0"/>
              <a:t>erster Linie auf einen Anstieg der Teilzeitarbeit zurückzuführen. </a:t>
            </a:r>
            <a:endParaRPr lang="de-AT" dirty="0" smtClean="0"/>
          </a:p>
          <a:p>
            <a:r>
              <a:rPr lang="de-AT" dirty="0" smtClean="0"/>
              <a:t>Frauen </a:t>
            </a:r>
            <a:r>
              <a:rPr lang="de-AT" dirty="0"/>
              <a:t>sind in Führungspositionen in Wirtschaft, Politik und dem öffentlichen Leben im Vergleich zu Männern stark unterrepräsentiert und verdienen </a:t>
            </a:r>
            <a:r>
              <a:rPr lang="de-AT" dirty="0" smtClean="0"/>
              <a:t>deutlich </a:t>
            </a:r>
            <a:r>
              <a:rPr lang="de-AT" dirty="0"/>
              <a:t>weniger als Männer. </a:t>
            </a:r>
            <a:r>
              <a:rPr lang="de-AT" sz="2100" dirty="0"/>
              <a:t> </a:t>
            </a:r>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a:t>
            </a:r>
            <a:endParaRPr lang="de-AT" sz="2400" dirty="0"/>
          </a:p>
        </p:txBody>
      </p:sp>
    </p:spTree>
    <p:extLst>
      <p:ext uri="{BB962C8B-B14F-4D97-AF65-F5344CB8AC3E}">
        <p14:creationId xmlns:p14="http://schemas.microsoft.com/office/powerpoint/2010/main" val="114621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32" y="116632"/>
            <a:ext cx="9906069" cy="1143008"/>
          </a:xfrm>
        </p:spPr>
        <p:txBody>
          <a:bodyPr/>
          <a:lstStyle/>
          <a:p>
            <a:r>
              <a:rPr lang="de-AT" sz="2400" dirty="0" smtClean="0"/>
              <a:t>Daten &amp; Fakten – Frauen im Fokus</a:t>
            </a:r>
            <a:endParaRPr lang="de-AT" sz="2400" dirty="0"/>
          </a:p>
        </p:txBody>
      </p:sp>
      <p:sp>
        <p:nvSpPr>
          <p:cNvPr id="4" name="Inhaltsplatzhalter 3"/>
          <p:cNvSpPr>
            <a:spLocks noGrp="1"/>
          </p:cNvSpPr>
          <p:nvPr>
            <p:ph sz="half" idx="2"/>
          </p:nvPr>
        </p:nvSpPr>
        <p:spPr>
          <a:xfrm>
            <a:off x="551384" y="1484784"/>
            <a:ext cx="9985836" cy="2625158"/>
          </a:xfrm>
        </p:spPr>
        <p:txBody>
          <a:bodyPr/>
          <a:lstStyle/>
          <a:p>
            <a:pPr marL="0" indent="0">
              <a:buNone/>
            </a:pPr>
            <a:r>
              <a:rPr lang="de-AT" sz="3200" b="1" dirty="0"/>
              <a:t>Bereiche, in denen Problemfelder </a:t>
            </a:r>
            <a:r>
              <a:rPr lang="de-AT" sz="3200" b="1" dirty="0" smtClean="0"/>
              <a:t>für Frauen </a:t>
            </a:r>
            <a:r>
              <a:rPr lang="de-AT" sz="3200" b="1" dirty="0"/>
              <a:t>sichtbar </a:t>
            </a:r>
            <a:r>
              <a:rPr lang="de-AT" sz="3200" b="1" dirty="0" smtClean="0"/>
              <a:t>werden:</a:t>
            </a:r>
          </a:p>
          <a:p>
            <a:pPr>
              <a:buFont typeface="Wingdings" panose="05000000000000000000" pitchFamily="2" charset="2"/>
              <a:buChar char="Ø"/>
            </a:pPr>
            <a:endParaRPr lang="de-AT" dirty="0"/>
          </a:p>
          <a:p>
            <a:pPr>
              <a:buFont typeface="Wingdings" panose="05000000000000000000" pitchFamily="2" charset="2"/>
              <a:buChar char="Ø"/>
            </a:pPr>
            <a:r>
              <a:rPr lang="de-AT" dirty="0" smtClean="0"/>
              <a:t>Gender Pay Gap</a:t>
            </a:r>
          </a:p>
          <a:p>
            <a:pPr>
              <a:buFont typeface="Wingdings" panose="05000000000000000000" pitchFamily="2" charset="2"/>
              <a:buChar char="Ø"/>
            </a:pPr>
            <a:r>
              <a:rPr lang="de-AT" dirty="0" smtClean="0"/>
              <a:t>Bildungswege</a:t>
            </a:r>
          </a:p>
          <a:p>
            <a:pPr>
              <a:buFont typeface="Wingdings" panose="05000000000000000000" pitchFamily="2" charset="2"/>
              <a:buChar char="Ø"/>
            </a:pPr>
            <a:r>
              <a:rPr lang="de-AT" dirty="0" smtClean="0"/>
              <a:t>Frauen- &amp; Männeranteile nach Qualifikationsstufen an der TUW</a:t>
            </a:r>
          </a:p>
          <a:p>
            <a:pPr>
              <a:buFont typeface="Wingdings" panose="05000000000000000000" pitchFamily="2" charset="2"/>
              <a:buChar char="Ø"/>
            </a:pPr>
            <a:r>
              <a:rPr lang="de-AT" dirty="0" smtClean="0"/>
              <a:t>Erwerbstätigen- &amp; Teilzeitquoten</a:t>
            </a:r>
          </a:p>
          <a:p>
            <a:pPr>
              <a:buFont typeface="Wingdings" panose="05000000000000000000" pitchFamily="2" charset="2"/>
              <a:buChar char="Ø"/>
            </a:pPr>
            <a:r>
              <a:rPr lang="de-AT" dirty="0" smtClean="0"/>
              <a:t>Erwerbstätigkeit von Frauen und Armutsbekämpfung bzw. materielle Deprivation</a:t>
            </a:r>
          </a:p>
          <a:p>
            <a:pPr>
              <a:buFont typeface="Wingdings" panose="05000000000000000000" pitchFamily="2" charset="2"/>
              <a:buChar char="Ø"/>
            </a:pPr>
            <a:r>
              <a:rPr lang="de-AT" dirty="0"/>
              <a:t>Armutsgefährdung/Leistung von Alleinerzieherinnen</a:t>
            </a:r>
            <a:endParaRPr lang="de-AT" dirty="0" smtClean="0"/>
          </a:p>
          <a:p>
            <a:pPr>
              <a:buFont typeface="Wingdings" panose="05000000000000000000" pitchFamily="2" charset="2"/>
              <a:buChar char="Ø"/>
            </a:pPr>
            <a:r>
              <a:rPr lang="de-AT" dirty="0" smtClean="0"/>
              <a:t>Hausarbeit</a:t>
            </a:r>
          </a:p>
          <a:p>
            <a:pPr>
              <a:buFont typeface="Wingdings" panose="05000000000000000000" pitchFamily="2" charset="2"/>
              <a:buChar char="Ø"/>
            </a:pPr>
            <a:r>
              <a:rPr lang="de-AT" dirty="0" smtClean="0"/>
              <a:t>Führungspositionen &amp; politische Repräsentanz</a:t>
            </a:r>
            <a:endParaRPr lang="de-AT" dirty="0"/>
          </a:p>
        </p:txBody>
      </p:sp>
    </p:spTree>
    <p:extLst>
      <p:ext uri="{BB962C8B-B14F-4D97-AF65-F5344CB8AC3E}">
        <p14:creationId xmlns:p14="http://schemas.microsoft.com/office/powerpoint/2010/main" val="1892719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Gender Pay Gap</a:t>
            </a:r>
            <a:endParaRPr lang="de-AT" dirty="0"/>
          </a:p>
        </p:txBody>
      </p:sp>
      <p:sp>
        <p:nvSpPr>
          <p:cNvPr id="4" name="Inhaltsplatzhalter 3"/>
          <p:cNvSpPr>
            <a:spLocks noGrp="1"/>
          </p:cNvSpPr>
          <p:nvPr>
            <p:ph sz="half" idx="2"/>
          </p:nvPr>
        </p:nvSpPr>
        <p:spPr>
          <a:xfrm>
            <a:off x="994971" y="1916832"/>
            <a:ext cx="9906068" cy="3554419"/>
          </a:xfrm>
        </p:spPr>
        <p:txBody>
          <a:bodyPr/>
          <a:lstStyle/>
          <a:p>
            <a:pPr marL="0" indent="0">
              <a:buNone/>
            </a:pPr>
            <a:r>
              <a:rPr lang="de-AT" dirty="0"/>
              <a:t>Um die geschlechtsspezifischen Lohnunterschiede auch EU-weit vergleichen zu können, steht der </a:t>
            </a:r>
            <a:r>
              <a:rPr lang="de-AT" b="1" dirty="0"/>
              <a:t>Indikator Gender Pay Gap </a:t>
            </a:r>
            <a:r>
              <a:rPr lang="de-AT" dirty="0"/>
              <a:t>zur Verfügung. Dieser </a:t>
            </a:r>
            <a:r>
              <a:rPr lang="de-AT" dirty="0" smtClean="0"/>
              <a:t>bezieht </a:t>
            </a:r>
            <a:r>
              <a:rPr lang="de-AT" dirty="0"/>
              <a:t>sich gemäß der Definition von </a:t>
            </a:r>
            <a:r>
              <a:rPr lang="de-AT" dirty="0" err="1"/>
              <a:t>Eurostat</a:t>
            </a:r>
            <a:r>
              <a:rPr lang="de-AT" dirty="0"/>
              <a:t> auf die </a:t>
            </a:r>
            <a:r>
              <a:rPr lang="de-AT" b="1" dirty="0"/>
              <a:t>durchschnittlichen Bruttostundenverdienste </a:t>
            </a:r>
            <a:r>
              <a:rPr lang="de-AT" dirty="0"/>
              <a:t>von Frauen und </a:t>
            </a:r>
            <a:r>
              <a:rPr lang="de-AT" dirty="0" smtClean="0"/>
              <a:t>Männern.</a:t>
            </a:r>
            <a:r>
              <a:rPr lang="de-AT" b="1" dirty="0" smtClean="0"/>
              <a:t> </a:t>
            </a:r>
            <a:r>
              <a:rPr lang="de-AT" dirty="0"/>
              <a:t>Die Verwendung der Stundenverdienste hat im Vergleich zu Jahresverdiensten den Vorteil, dass Voll- und Teilzeitbeschäftigte unabhängig von der jeweiligen Arbeitszeit miteinander verglichen werden können</a:t>
            </a:r>
            <a:r>
              <a:rPr lang="de-AT" dirty="0" smtClean="0"/>
              <a:t>. Nachteil: das tatsächliche Ausmaß der ungleichen Löhne wird unterschätzt.</a:t>
            </a:r>
            <a:endParaRPr lang="de-AT" dirty="0"/>
          </a:p>
          <a:p>
            <a:endParaRPr lang="de-AT" dirty="0"/>
          </a:p>
          <a:p>
            <a:pPr marL="0" indent="0">
              <a:buNone/>
            </a:pPr>
            <a:r>
              <a:rPr lang="de-AT" sz="1200" dirty="0"/>
              <a:t>Quelle: </a:t>
            </a:r>
            <a:r>
              <a:rPr lang="de-AT" sz="1200" dirty="0" err="1"/>
              <a:t>Eurostat</a:t>
            </a:r>
            <a:r>
              <a:rPr lang="de-AT" sz="1200" dirty="0"/>
              <a:t>, abrufbar unter Statistik Austria, Gender-Statistik, Einkommen</a:t>
            </a:r>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Tree>
    <p:extLst>
      <p:ext uri="{BB962C8B-B14F-4D97-AF65-F5344CB8AC3E}">
        <p14:creationId xmlns:p14="http://schemas.microsoft.com/office/powerpoint/2010/main" val="273662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Gender Pay Gap</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6" name="Grafik 5" descr="Z:\E034\Abteilung_Genderkompetenz\Homepage\Infos fuer Lehrende\genutzt\PayGap 2008_201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32" y="1916832"/>
            <a:ext cx="7704856" cy="4491755"/>
          </a:xfrm>
          <a:prstGeom prst="rect">
            <a:avLst/>
          </a:prstGeom>
          <a:noFill/>
          <a:ln>
            <a:noFill/>
          </a:ln>
        </p:spPr>
      </p:pic>
    </p:spTree>
    <p:extLst>
      <p:ext uri="{BB962C8B-B14F-4D97-AF65-F5344CB8AC3E}">
        <p14:creationId xmlns:p14="http://schemas.microsoft.com/office/powerpoint/2010/main" val="255008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Gender Pay Gap</a:t>
            </a:r>
            <a:endParaRPr lang="de-AT" dirty="0"/>
          </a:p>
        </p:txBody>
      </p:sp>
      <p:pic>
        <p:nvPicPr>
          <p:cNvPr id="3" name="Inhaltsplatzhalter 2"/>
          <p:cNvPicPr>
            <a:picLocks noGrp="1" noChangeAspect="1"/>
          </p:cNvPicPr>
          <p:nvPr>
            <p:ph sz="half" idx="2"/>
          </p:nvPr>
        </p:nvPicPr>
        <p:blipFill>
          <a:blip r:embed="rId2"/>
          <a:stretch>
            <a:fillRect/>
          </a:stretch>
        </p:blipFill>
        <p:spPr>
          <a:xfrm>
            <a:off x="983432" y="1844824"/>
            <a:ext cx="6696744" cy="4859922"/>
          </a:xfrm>
          <a:prstGeom prst="rect">
            <a:avLst/>
          </a:prstGeom>
        </p:spPr>
      </p:pic>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spTree>
    <p:extLst>
      <p:ext uri="{BB962C8B-B14F-4D97-AF65-F5344CB8AC3E}">
        <p14:creationId xmlns:p14="http://schemas.microsoft.com/office/powerpoint/2010/main" val="320002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01" y="1052736"/>
            <a:ext cx="9906069" cy="1143008"/>
          </a:xfrm>
        </p:spPr>
        <p:txBody>
          <a:bodyPr/>
          <a:lstStyle/>
          <a:p>
            <a:r>
              <a:rPr lang="de-AT" dirty="0" smtClean="0"/>
              <a:t>Gender Pay Gap</a:t>
            </a:r>
            <a:endParaRPr lang="de-AT" dirty="0"/>
          </a:p>
        </p:txBody>
      </p:sp>
      <p:sp>
        <p:nvSpPr>
          <p:cNvPr id="5" name="Titel 1"/>
          <p:cNvSpPr txBox="1">
            <a:spLocks/>
          </p:cNvSpPr>
          <p:nvPr/>
        </p:nvSpPr>
        <p:spPr>
          <a:xfrm>
            <a:off x="983432" y="116632"/>
            <a:ext cx="9906069" cy="1143008"/>
          </a:xfrm>
          <a:prstGeom prst="rect">
            <a:avLst/>
          </a:prstGeom>
        </p:spPr>
        <p:txBody>
          <a:bodyPr/>
          <a:lst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AT" sz="2400" dirty="0" smtClean="0"/>
              <a:t>Daten &amp; Fakten – Frauen im Fokus </a:t>
            </a:r>
            <a:endParaRPr lang="de-AT" sz="2400" dirty="0"/>
          </a:p>
        </p:txBody>
      </p:sp>
      <p:pic>
        <p:nvPicPr>
          <p:cNvPr id="6" name="Grafik 5" descr="Z:\E034\Abteilung_Genderkompetenz\Homepage\Infos fuer Lehrende\genutzt\_Bildung_Erwerbstätigkeit und Einkommen von Frauen Zehnjahresvergleic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32" y="1652483"/>
            <a:ext cx="9289032" cy="4787326"/>
          </a:xfrm>
          <a:prstGeom prst="rect">
            <a:avLst/>
          </a:prstGeom>
          <a:noFill/>
          <a:ln>
            <a:noFill/>
          </a:ln>
        </p:spPr>
      </p:pic>
    </p:spTree>
    <p:extLst>
      <p:ext uri="{BB962C8B-B14F-4D97-AF65-F5344CB8AC3E}">
        <p14:creationId xmlns:p14="http://schemas.microsoft.com/office/powerpoint/2010/main" val="271738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mit weißem Rahmen und dunklem Log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4" id="{E4D35BAE-D0C8-4A82-BBC6-D58996B1FB1D}" vid="{83A29B6A-7A2F-46DE-A520-3FE3293C78E3}"/>
    </a:ext>
  </a:extLst>
</a:theme>
</file>

<file path=ppt/theme/theme2.xml><?xml version="1.0" encoding="utf-8"?>
<a:theme xmlns:a="http://schemas.openxmlformats.org/drawingml/2006/main" name="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4" id="{E4D35BAE-D0C8-4A82-BBC6-D58996B1FB1D}" vid="{1D5D10C4-FC03-4ECC-A0F8-27FD1EC2D497}"/>
    </a:ext>
  </a:extLst>
</a:theme>
</file>

<file path=ppt/theme/theme3.xml><?xml version="1.0" encoding="utf-8"?>
<a:theme xmlns:a="http://schemas.openxmlformats.org/drawingml/2006/main" name="Inhalt_weiß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4" id="{E4D35BAE-D0C8-4A82-BBC6-D58996B1FB1D}" vid="{226E3BBF-4DFA-4090-AC2F-213B246CC07E}"/>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Anna_TU_Powerpoint_Vorlage_mit_Hauptgebaeude_16x9</Template>
  <TotalTime>0</TotalTime>
  <Words>1069</Words>
  <Application>Microsoft Office PowerPoint</Application>
  <PresentationFormat>Breitbild</PresentationFormat>
  <Paragraphs>130</Paragraphs>
  <Slides>32</Slides>
  <Notes>19</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32</vt:i4>
      </vt:variant>
    </vt:vector>
  </HeadingPairs>
  <TitlesOfParts>
    <vt:vector size="41" baseType="lpstr">
      <vt:lpstr>Arial</vt:lpstr>
      <vt:lpstr>Calibri</vt:lpstr>
      <vt:lpstr>Roboto</vt:lpstr>
      <vt:lpstr>Symbol</vt:lpstr>
      <vt:lpstr>Times New Roman</vt:lpstr>
      <vt:lpstr>Wingdings</vt:lpstr>
      <vt:lpstr>Titel mit weißem Rahmen und dunklem Logo</vt:lpstr>
      <vt:lpstr>Inhalt_blauer_Rahmen</vt:lpstr>
      <vt:lpstr>Inhalt_weißer_Rahmen</vt:lpstr>
      <vt:lpstr>Gender in der Lehre  Daten &amp; Fakten  FRAUEN IM FOKUS</vt:lpstr>
      <vt:lpstr>Daten &amp; Fakten – Frauen im Fokus</vt:lpstr>
      <vt:lpstr>Ungleichheit</vt:lpstr>
      <vt:lpstr>Ungleichheit</vt:lpstr>
      <vt:lpstr>Daten &amp; Fakten – Frauen im Fokus</vt:lpstr>
      <vt:lpstr>Gender Pay Gap</vt:lpstr>
      <vt:lpstr>Gender Pay Gap</vt:lpstr>
      <vt:lpstr>Gender Pay Gap</vt:lpstr>
      <vt:lpstr>Gender Pay Gap</vt:lpstr>
      <vt:lpstr>Bildungswege</vt:lpstr>
      <vt:lpstr>Bildungswege</vt:lpstr>
      <vt:lpstr>Bildungswege</vt:lpstr>
      <vt:lpstr>Bildungswege</vt:lpstr>
      <vt:lpstr>Erwerbstätigen- &amp; Teilzeitquoten</vt:lpstr>
      <vt:lpstr>Erwerbstätigen- &amp; Teilzeitquoten</vt:lpstr>
      <vt:lpstr>Erwerbstätigen- &amp; Teilzeitquoten</vt:lpstr>
      <vt:lpstr>Erwerbstätigen- &amp; Teilzeitquoten</vt:lpstr>
      <vt:lpstr>Erwerbstätigkeit von Frauen und Armutsgefährdung </vt:lpstr>
      <vt:lpstr>Erwerbstätigkeit von Frauen und Armutsgefährdung</vt:lpstr>
      <vt:lpstr>Daten &amp; Fakten – Frauen im Fokus  </vt:lpstr>
      <vt:lpstr>Hausarbeit</vt:lpstr>
      <vt:lpstr>Führungspositionen &amp; politische Repräsentanz</vt:lpstr>
      <vt:lpstr>Führungspositionen &amp; politische Repräsentanz</vt:lpstr>
      <vt:lpstr>Führungspositionen &amp; politische Repräsentanz</vt:lpstr>
      <vt:lpstr>Führungspositionen &amp; politische Repräsentanz</vt:lpstr>
      <vt:lpstr>Führungspositionen &amp; politische Repräsentanz</vt:lpstr>
      <vt:lpstr>Führungspositionen &amp; politische Repräsentanz</vt:lpstr>
      <vt:lpstr>Führungspositionen &amp; politische Repräsentanz</vt:lpstr>
      <vt:lpstr>Führungspositionen &amp; politische Repräsentanz</vt:lpstr>
      <vt:lpstr>Führungspositionen &amp; politische Repräsentanz</vt:lpstr>
      <vt:lpstr>Führungspositionen &amp; politische Repräsentanz</vt:lpstr>
      <vt:lpstr>Danke für Ihre Aufmerksamkeit!  </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CHANCENGLEICHHEIT DER GESCHLECHTER</dc:title>
  <dc:creator>Winkler</dc:creator>
  <cp:lastModifiedBy>Winkler</cp:lastModifiedBy>
  <cp:revision>68</cp:revision>
  <dcterms:created xsi:type="dcterms:W3CDTF">2020-12-07T08:24:36Z</dcterms:created>
  <dcterms:modified xsi:type="dcterms:W3CDTF">2021-03-01T13:03:36Z</dcterms:modified>
</cp:coreProperties>
</file>