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  <p:sldMasterId id="2147483654" r:id="rId3"/>
    <p:sldMasterId id="2147483667" r:id="rId4"/>
  </p:sldMasterIdLst>
  <p:notesMasterIdLst>
    <p:notesMasterId r:id="rId13"/>
  </p:notesMasterIdLst>
  <p:sldIdLst>
    <p:sldId id="256" r:id="rId5"/>
    <p:sldId id="261" r:id="rId6"/>
    <p:sldId id="293" r:id="rId7"/>
    <p:sldId id="294" r:id="rId8"/>
    <p:sldId id="295" r:id="rId9"/>
    <p:sldId id="296" r:id="rId10"/>
    <p:sldId id="297" r:id="rId11"/>
    <p:sldId id="292" r:id="rId12"/>
  </p:sldIdLst>
  <p:sldSz cx="12192000" cy="685800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kler" initials="W" lastIdx="1" clrIdx="0">
    <p:extLst>
      <p:ext uri="{19B8F6BF-5375-455C-9EA6-DF929625EA0E}">
        <p15:presenceInfo xmlns:p15="http://schemas.microsoft.com/office/powerpoint/2012/main" userId="Winkl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DEE7EC"/>
    <a:srgbClr val="ABFFFF"/>
    <a:srgbClr val="A7DDE9"/>
    <a:srgbClr val="0086BB"/>
    <a:srgbClr val="0080B0"/>
    <a:srgbClr val="006090"/>
    <a:srgbClr val="0042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81" autoAdjust="0"/>
    <p:restoredTop sz="94660"/>
  </p:normalViewPr>
  <p:slideViewPr>
    <p:cSldViewPr>
      <p:cViewPr varScale="1">
        <p:scale>
          <a:sx n="49" d="100"/>
          <a:sy n="49" d="100"/>
        </p:scale>
        <p:origin x="67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850B992-7EB1-4AF1-8D7B-20451243040C}" type="datetimeFigureOut">
              <a:rPr lang="de-DE"/>
              <a:pPr>
                <a:defRPr/>
              </a:pPr>
              <a:t>22.02.2021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818457B-239C-4400-8439-3AED075B9B6E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smtClean="0"/>
          </a:p>
        </p:txBody>
      </p:sp>
      <p:sp>
        <p:nvSpPr>
          <p:cNvPr id="17412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4620D8D-2168-47E4-9F8C-A443EA723D10}" type="slidenum">
              <a:rPr lang="de-DE" altLang="de-DE">
                <a:latin typeface="Calibri" panose="020F0502020204030204" pitchFamily="34" charset="0"/>
              </a:rPr>
              <a:pPr eaLnBrk="1" hangingPunct="1"/>
              <a:t>1</a:t>
            </a:fld>
            <a:endParaRPr lang="de-DE" altLang="de-DE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smtClean="0"/>
          </a:p>
        </p:txBody>
      </p:sp>
      <p:sp>
        <p:nvSpPr>
          <p:cNvPr id="17412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4620D8D-2168-47E4-9F8C-A443EA723D10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442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_TU-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90724" y="2928937"/>
            <a:ext cx="8191557" cy="1255711"/>
          </a:xfrm>
          <a:prstGeom prst="rect">
            <a:avLst/>
          </a:prstGeom>
        </p:spPr>
        <p:txBody>
          <a:bodyPr/>
          <a:lstStyle>
            <a:lvl1pPr algn="l">
              <a:defRPr sz="3600" b="0" baseline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190723" y="4500570"/>
            <a:ext cx="8286808" cy="928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Fußzeilenplatzhalter 5"/>
          <p:cNvSpPr>
            <a:spLocks noGrp="1"/>
          </p:cNvSpPr>
          <p:nvPr>
            <p:ph type="ftr" sz="quarter" idx="10"/>
          </p:nvPr>
        </p:nvSpPr>
        <p:spPr>
          <a:xfrm>
            <a:off x="2190753" y="6000753"/>
            <a:ext cx="5835649" cy="7207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602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_weißer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90724" y="2928937"/>
            <a:ext cx="8191557" cy="1255711"/>
          </a:xfrm>
          <a:prstGeom prst="rect">
            <a:avLst/>
          </a:prstGeom>
        </p:spPr>
        <p:txBody>
          <a:bodyPr/>
          <a:lstStyle>
            <a:lvl1pPr algn="l">
              <a:defRPr sz="3600" b="0" baseline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190723" y="4500570"/>
            <a:ext cx="8286808" cy="928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Fußzeilenplatzhalter 5"/>
          <p:cNvSpPr>
            <a:spLocks noGrp="1"/>
          </p:cNvSpPr>
          <p:nvPr>
            <p:ph type="ftr" sz="quarter" idx="10"/>
          </p:nvPr>
        </p:nvSpPr>
        <p:spPr>
          <a:xfrm>
            <a:off x="2190753" y="6000753"/>
            <a:ext cx="5835649" cy="7207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8965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1461" y="2857496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Fußzeilenplatzhalter 5"/>
          <p:cNvSpPr>
            <a:spLocks noGrp="1"/>
          </p:cNvSpPr>
          <p:nvPr>
            <p:ph type="ftr" sz="quarter" idx="10"/>
          </p:nvPr>
        </p:nvSpPr>
        <p:spPr>
          <a:xfrm>
            <a:off x="2190753" y="6000753"/>
            <a:ext cx="5835649" cy="7207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600"/>
              </a:spcAft>
              <a:defRPr sz="1600">
                <a:solidFill>
                  <a:srgbClr val="0066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814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 blauer Rahmen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2967" y="1285860"/>
            <a:ext cx="9906069" cy="114300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42967" y="2571747"/>
            <a:ext cx="9906069" cy="3554419"/>
          </a:xfrm>
        </p:spPr>
        <p:txBody>
          <a:bodyPr/>
          <a:lstStyle>
            <a:lvl1pPr>
              <a:buNone/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143002" y="6356353"/>
            <a:ext cx="2173817" cy="365125"/>
          </a:xfrm>
        </p:spPr>
        <p:txBody>
          <a:bodyPr/>
          <a:lstStyle>
            <a:lvl1pPr marL="0" algn="l" defTabSz="914400" rtl="0" eaLnBrk="1" latinLnBrk="0" hangingPunct="1">
              <a:defRPr lang="de-DE" sz="1200" kern="1200" baseline="0">
                <a:solidFill>
                  <a:srgbClr val="00669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DD37363E-9A16-48F3-9CCC-4A00557D3D54}" type="datetimeFigureOut">
              <a:rPr lang="de-AT"/>
              <a:pPr>
                <a:defRPr/>
              </a:pPr>
              <a:t>22.02.2021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de-DE" sz="1200" kern="1200" baseline="0">
                <a:solidFill>
                  <a:srgbClr val="00669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311400" cy="365125"/>
          </a:xfrm>
        </p:spPr>
        <p:txBody>
          <a:bodyPr/>
          <a:lstStyle>
            <a:lvl1pPr>
              <a:defRPr>
                <a:solidFill>
                  <a:srgbClr val="006699"/>
                </a:solidFill>
                <a:latin typeface="Arial" panose="020B0604020202020204" pitchFamily="34" charset="0"/>
              </a:defRPr>
            </a:lvl1pPr>
          </a:lstStyle>
          <a:p>
            <a:fld id="{3E656A3B-9394-4423-BC6B-8ACDCD066BE8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843173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alt blauer Rahmen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2968" y="1285860"/>
            <a:ext cx="9906069" cy="114300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42965" y="2571747"/>
            <a:ext cx="4667283" cy="355441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81753" y="2571747"/>
            <a:ext cx="4667283" cy="355441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1143002" y="6356353"/>
            <a:ext cx="2190751" cy="365125"/>
          </a:xfrm>
        </p:spPr>
        <p:txBody>
          <a:bodyPr/>
          <a:lstStyle>
            <a:lvl1pPr>
              <a:defRPr baseline="0">
                <a:solidFill>
                  <a:srgbClr val="0066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CDCA75A-57BB-49D7-BF98-E4F33B5EE6A9}" type="datetimeFigureOut">
              <a:rPr lang="de-DE"/>
              <a:pPr>
                <a:defRPr/>
              </a:pPr>
              <a:t>22.02.2021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rgbClr val="0066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311400" cy="365125"/>
          </a:xfrm>
        </p:spPr>
        <p:txBody>
          <a:bodyPr/>
          <a:lstStyle>
            <a:lvl1pPr>
              <a:defRPr>
                <a:solidFill>
                  <a:srgbClr val="006699"/>
                </a:solidFill>
                <a:latin typeface="Arial" panose="020B0604020202020204" pitchFamily="34" charset="0"/>
              </a:defRPr>
            </a:lvl1pPr>
          </a:lstStyle>
          <a:p>
            <a:fld id="{56F9D55F-3C7C-4917-8B4D-0EAD4823604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90617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 blauer Rahmen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2967" y="1285860"/>
            <a:ext cx="9906069" cy="114300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42967" y="2571747"/>
            <a:ext cx="9906069" cy="3554419"/>
          </a:xfrm>
        </p:spPr>
        <p:txBody>
          <a:bodyPr/>
          <a:lstStyle>
            <a:lvl1pPr>
              <a:buNone/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143002" y="6356353"/>
            <a:ext cx="2173817" cy="365125"/>
          </a:xfrm>
        </p:spPr>
        <p:txBody>
          <a:bodyPr/>
          <a:lstStyle>
            <a:lvl1pPr marL="0" algn="l" defTabSz="914400" rtl="0" eaLnBrk="1" latinLnBrk="0" hangingPunct="1">
              <a:defRPr lang="de-DE" sz="1200" kern="1200" baseline="0">
                <a:solidFill>
                  <a:srgbClr val="00669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7A721DDD-187C-4378-8831-DAD02EA54C71}" type="datetimeFigureOut">
              <a:rPr lang="de-AT"/>
              <a:pPr>
                <a:defRPr/>
              </a:pPr>
              <a:t>22.02.2021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de-DE" sz="1200" kern="1200" baseline="0">
                <a:solidFill>
                  <a:srgbClr val="00669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311400" cy="365125"/>
          </a:xfrm>
        </p:spPr>
        <p:txBody>
          <a:bodyPr/>
          <a:lstStyle>
            <a:lvl1pPr>
              <a:defRPr>
                <a:solidFill>
                  <a:srgbClr val="006699"/>
                </a:solidFill>
                <a:latin typeface="Arial" panose="020B0604020202020204" pitchFamily="34" charset="0"/>
              </a:defRPr>
            </a:lvl1pPr>
          </a:lstStyle>
          <a:p>
            <a:fld id="{2B8A3D69-F632-4B8D-A841-C64E81065A7A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043216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alt blauer Rahmen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2968" y="1285860"/>
            <a:ext cx="9906069" cy="114300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42965" y="2571747"/>
            <a:ext cx="4667283" cy="355441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81753" y="2571747"/>
            <a:ext cx="4667283" cy="355441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1143002" y="6356353"/>
            <a:ext cx="2190751" cy="365125"/>
          </a:xfrm>
        </p:spPr>
        <p:txBody>
          <a:bodyPr/>
          <a:lstStyle>
            <a:lvl1pPr>
              <a:defRPr baseline="0">
                <a:solidFill>
                  <a:srgbClr val="0066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631ADE-967C-4556-94E6-323096F17FB5}" type="datetimeFigureOut">
              <a:rPr lang="de-DE"/>
              <a:pPr>
                <a:defRPr/>
              </a:pPr>
              <a:t>22.02.2021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rgbClr val="0066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311400" cy="365125"/>
          </a:xfrm>
        </p:spPr>
        <p:txBody>
          <a:bodyPr/>
          <a:lstStyle>
            <a:lvl1pPr>
              <a:defRPr>
                <a:solidFill>
                  <a:srgbClr val="006699"/>
                </a:solidFill>
                <a:latin typeface="Arial" panose="020B0604020202020204" pitchFamily="34" charset="0"/>
              </a:defRPr>
            </a:lvl1pPr>
          </a:lstStyle>
          <a:p>
            <a:fld id="{0D1AED25-CDB2-477D-9223-584DB4D4AB0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259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 7" descr="TU_rendering.tif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01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7" name="Gruppieren 14"/>
          <p:cNvGrpSpPr>
            <a:grpSpLocks/>
          </p:cNvGrpSpPr>
          <p:nvPr/>
        </p:nvGrpSpPr>
        <p:grpSpPr bwMode="auto">
          <a:xfrm>
            <a:off x="0" y="2076450"/>
            <a:ext cx="11523133" cy="4781550"/>
            <a:chOff x="0" y="2076528"/>
            <a:chExt cx="8642400" cy="4781472"/>
          </a:xfrm>
        </p:grpSpPr>
        <p:sp>
          <p:nvSpPr>
            <p:cNvPr id="1029" name="Rectangle 12"/>
            <p:cNvSpPr>
              <a:spLocks noChangeArrowheads="1"/>
            </p:cNvSpPr>
            <p:nvPr/>
          </p:nvSpPr>
          <p:spPr bwMode="auto">
            <a:xfrm>
              <a:off x="0" y="2076528"/>
              <a:ext cx="8143922" cy="4781472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30" name="Oval 10"/>
            <p:cNvSpPr>
              <a:spLocks noChangeArrowheads="1"/>
            </p:cNvSpPr>
            <p:nvPr/>
          </p:nvSpPr>
          <p:spPr bwMode="auto">
            <a:xfrm>
              <a:off x="7627982" y="2076528"/>
              <a:ext cx="1012831" cy="1012808"/>
            </a:xfrm>
            <a:prstGeom prst="ellipse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31" name="Rectangle 15"/>
            <p:cNvSpPr>
              <a:spLocks noChangeArrowheads="1"/>
            </p:cNvSpPr>
            <p:nvPr/>
          </p:nvSpPr>
          <p:spPr bwMode="auto">
            <a:xfrm>
              <a:off x="4895878" y="2571820"/>
              <a:ext cx="3746522" cy="4286180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pic>
        <p:nvPicPr>
          <p:cNvPr id="8" name="Grafik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188640"/>
            <a:ext cx="37084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 descr="TU_rendering.tif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01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0" name="Gruppieren 7"/>
          <p:cNvGrpSpPr>
            <a:grpSpLocks/>
          </p:cNvGrpSpPr>
          <p:nvPr/>
        </p:nvGrpSpPr>
        <p:grpSpPr bwMode="auto">
          <a:xfrm>
            <a:off x="0" y="2076450"/>
            <a:ext cx="11523133" cy="4781550"/>
            <a:chOff x="0" y="2076528"/>
            <a:chExt cx="8642400" cy="4781472"/>
          </a:xfrm>
        </p:grpSpPr>
        <p:sp>
          <p:nvSpPr>
            <p:cNvPr id="2052" name="Rectangle 12"/>
            <p:cNvSpPr>
              <a:spLocks noChangeArrowheads="1"/>
            </p:cNvSpPr>
            <p:nvPr/>
          </p:nvSpPr>
          <p:spPr bwMode="auto">
            <a:xfrm>
              <a:off x="0" y="2076528"/>
              <a:ext cx="8143922" cy="4781472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053" name="Oval 14"/>
            <p:cNvSpPr>
              <a:spLocks noChangeArrowheads="1"/>
            </p:cNvSpPr>
            <p:nvPr/>
          </p:nvSpPr>
          <p:spPr bwMode="auto">
            <a:xfrm>
              <a:off x="7627982" y="2076528"/>
              <a:ext cx="1012831" cy="1012808"/>
            </a:xfrm>
            <a:prstGeom prst="ellipse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054" name="Rectangle 15"/>
            <p:cNvSpPr>
              <a:spLocks noChangeArrowheads="1"/>
            </p:cNvSpPr>
            <p:nvPr/>
          </p:nvSpPr>
          <p:spPr bwMode="auto">
            <a:xfrm>
              <a:off x="4895878" y="2571820"/>
              <a:ext cx="3746522" cy="4286180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pic>
        <p:nvPicPr>
          <p:cNvPr id="7" name="Grafik 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188640"/>
            <a:ext cx="37084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EE7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0145C2-C393-43B8-80BC-78E2DE2ACE45}" type="datetimeFigureOut">
              <a:rPr lang="de-DE"/>
              <a:pPr>
                <a:defRPr/>
              </a:pPr>
              <a:t>22.02.2021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37B280E-5524-4E13-BDB5-CC1F2BB0CC44}" type="slidenum">
              <a:rPr lang="de-DE" altLang="de-DE"/>
              <a:pPr/>
              <a:t>‹Nr.›</a:t>
            </a:fld>
            <a:endParaRPr lang="de-DE" altLang="de-DE"/>
          </a:p>
        </p:txBody>
      </p:sp>
      <p:grpSp>
        <p:nvGrpSpPr>
          <p:cNvPr id="2" name="Gruppieren 11"/>
          <p:cNvGrpSpPr/>
          <p:nvPr/>
        </p:nvGrpSpPr>
        <p:grpSpPr>
          <a:xfrm>
            <a:off x="0" y="857232"/>
            <a:ext cx="11523200" cy="6000768"/>
            <a:chOff x="0" y="1214422"/>
            <a:chExt cx="8642400" cy="5643578"/>
          </a:xfrm>
          <a:solidFill>
            <a:schemeClr val="bg1"/>
          </a:solidFill>
        </p:grpSpPr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0" y="1214422"/>
              <a:ext cx="8143900" cy="564357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/>
            </a:p>
          </p:txBody>
        </p:sp>
        <p:sp>
          <p:nvSpPr>
            <p:cNvPr id="10" name="Oval 14"/>
            <p:cNvSpPr>
              <a:spLocks noChangeArrowheads="1"/>
            </p:cNvSpPr>
            <p:nvPr/>
          </p:nvSpPr>
          <p:spPr bwMode="auto">
            <a:xfrm>
              <a:off x="7628400" y="1215215"/>
              <a:ext cx="1011966" cy="1193993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1" name="Rectangle 15"/>
            <p:cNvSpPr>
              <a:spLocks noChangeArrowheads="1"/>
            </p:cNvSpPr>
            <p:nvPr/>
          </p:nvSpPr>
          <p:spPr bwMode="auto">
            <a:xfrm>
              <a:off x="4895586" y="1798926"/>
              <a:ext cx="3746814" cy="505907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pic>
        <p:nvPicPr>
          <p:cNvPr id="14" name="Grafik 12" descr="TU_Logo.gif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36" y="116632"/>
            <a:ext cx="395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SzPct val="110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SzPct val="12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SzPct val="120000"/>
        <a:buFont typeface="Symbol" panose="05050102010706020507" pitchFamily="18" charset="2"/>
        <a:buChar char="-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D94D8C-A1B7-43B6-AF84-661D890AD9B9}" type="datetimeFigureOut">
              <a:rPr lang="de-DE"/>
              <a:pPr>
                <a:defRPr/>
              </a:pPr>
              <a:t>22.02.2021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2E4577C-06AC-4B4F-A154-49E76668AD11}" type="slidenum">
              <a:rPr lang="de-DE" altLang="de-DE"/>
              <a:pPr/>
              <a:t>‹Nr.›</a:t>
            </a:fld>
            <a:endParaRPr lang="de-DE" altLang="de-DE"/>
          </a:p>
        </p:txBody>
      </p:sp>
      <p:grpSp>
        <p:nvGrpSpPr>
          <p:cNvPr id="2" name="Gruppieren 11"/>
          <p:cNvGrpSpPr/>
          <p:nvPr/>
        </p:nvGrpSpPr>
        <p:grpSpPr>
          <a:xfrm>
            <a:off x="0" y="857232"/>
            <a:ext cx="11523200" cy="6000768"/>
            <a:chOff x="0" y="1214422"/>
            <a:chExt cx="8642400" cy="5643578"/>
          </a:xfrm>
          <a:solidFill>
            <a:srgbClr val="DEE7EC"/>
          </a:solidFill>
        </p:grpSpPr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0" y="1214422"/>
              <a:ext cx="8143900" cy="564357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0" name="Oval 14"/>
            <p:cNvSpPr>
              <a:spLocks noChangeArrowheads="1"/>
            </p:cNvSpPr>
            <p:nvPr/>
          </p:nvSpPr>
          <p:spPr bwMode="auto">
            <a:xfrm>
              <a:off x="7628400" y="1215215"/>
              <a:ext cx="1011966" cy="1193993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1" name="Rectangle 15"/>
            <p:cNvSpPr>
              <a:spLocks noChangeArrowheads="1"/>
            </p:cNvSpPr>
            <p:nvPr/>
          </p:nvSpPr>
          <p:spPr bwMode="auto">
            <a:xfrm>
              <a:off x="4895586" y="1798926"/>
              <a:ext cx="3746814" cy="505907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pic>
        <p:nvPicPr>
          <p:cNvPr id="13" name="Grafik 12" descr="TU_Logo.gif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36" y="116632"/>
            <a:ext cx="395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SzPct val="110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SzPct val="12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SzPct val="120000"/>
        <a:buFont typeface="Symbol" panose="05050102010706020507" pitchFamily="18" charset="2"/>
        <a:buChar char="-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ctrTitle"/>
          </p:nvPr>
        </p:nvSpPr>
        <p:spPr bwMode="auto">
          <a:xfrm>
            <a:off x="3167066" y="2928938"/>
            <a:ext cx="6143625" cy="107612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dirty="0" smtClean="0"/>
              <a:t>Gender in der Lehre</a:t>
            </a:r>
            <a:br>
              <a:rPr lang="de-DE" altLang="de-DE" dirty="0" smtClean="0"/>
            </a:br>
            <a:r>
              <a:rPr lang="de-DE" altLang="de-DE" dirty="0"/>
              <a:t/>
            </a:r>
            <a:br>
              <a:rPr lang="de-DE" altLang="de-DE" dirty="0"/>
            </a:br>
            <a:r>
              <a:rPr lang="de-DE" altLang="de-DE" dirty="0" smtClean="0"/>
              <a:t>DEFINITIONEN</a:t>
            </a:r>
            <a:br>
              <a:rPr lang="de-DE" altLang="de-DE" dirty="0" smtClean="0"/>
            </a:br>
            <a:r>
              <a:rPr lang="de-DE" altLang="de-DE" dirty="0" smtClean="0"/>
              <a:t/>
            </a:r>
            <a:br>
              <a:rPr lang="de-DE" altLang="de-DE" dirty="0" smtClean="0"/>
            </a:br>
            <a:r>
              <a:rPr lang="de-DE" altLang="de-DE" dirty="0" smtClean="0"/>
              <a:t/>
            </a:r>
            <a:br>
              <a:rPr lang="de-DE" altLang="de-DE" dirty="0" smtClean="0"/>
            </a:br>
            <a:endParaRPr lang="de-DE" alt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9551" y="980728"/>
            <a:ext cx="9906069" cy="1143008"/>
          </a:xfrm>
        </p:spPr>
        <p:txBody>
          <a:bodyPr/>
          <a:lstStyle/>
          <a:p>
            <a:r>
              <a:rPr lang="de-AT" dirty="0" smtClean="0"/>
              <a:t>Geschlecht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979552" y="1844824"/>
            <a:ext cx="10301024" cy="3554419"/>
          </a:xfrm>
        </p:spPr>
        <p:txBody>
          <a:bodyPr/>
          <a:lstStyle/>
          <a:p>
            <a:r>
              <a:rPr lang="de-AT" sz="2200" dirty="0"/>
              <a:t>2 Begriffe für Geschlecht im Englischen: </a:t>
            </a:r>
            <a:endParaRPr lang="de-AT" sz="2200" dirty="0" smtClean="0"/>
          </a:p>
          <a:p>
            <a:pPr marL="0" indent="0">
              <a:buNone/>
            </a:pPr>
            <a:r>
              <a:rPr lang="de-AT" sz="2200" dirty="0"/>
              <a:t> </a:t>
            </a:r>
            <a:r>
              <a:rPr lang="de-AT" sz="2200" dirty="0" smtClean="0"/>
              <a:t>   „</a:t>
            </a:r>
            <a:r>
              <a:rPr lang="de-AT" sz="2200" dirty="0"/>
              <a:t>Sex“ (</a:t>
            </a:r>
            <a:r>
              <a:rPr lang="de-AT" sz="2200" b="1" dirty="0"/>
              <a:t>biologisches Geschlecht</a:t>
            </a:r>
            <a:r>
              <a:rPr lang="de-AT" sz="2200" dirty="0"/>
              <a:t>) und „Gender“ (</a:t>
            </a:r>
            <a:r>
              <a:rPr lang="de-AT" sz="2200" b="1" dirty="0"/>
              <a:t>soziales Geschlecht</a:t>
            </a:r>
            <a:r>
              <a:rPr lang="de-AT" sz="2200" dirty="0"/>
              <a:t>)</a:t>
            </a:r>
          </a:p>
          <a:p>
            <a:endParaRPr lang="de-AT" sz="2200" dirty="0"/>
          </a:p>
          <a:p>
            <a:r>
              <a:rPr lang="de-AT" sz="2200" b="1" dirty="0"/>
              <a:t>Sex: </a:t>
            </a:r>
            <a:r>
              <a:rPr lang="de-AT" sz="2200" dirty="0"/>
              <a:t>Geschlechtschromosomen, Genitalien, innere Geschlechtsorgane, Geschlechtshormone, sekundäre Geschlechtsmerkmale -&gt; ohne medizinische Eingriffe nicht veränderbar</a:t>
            </a:r>
          </a:p>
          <a:p>
            <a:endParaRPr lang="de-AT" sz="2200" dirty="0"/>
          </a:p>
          <a:p>
            <a:r>
              <a:rPr lang="de-AT" sz="2200" b="1" dirty="0"/>
              <a:t>Gender: </a:t>
            </a:r>
            <a:r>
              <a:rPr lang="de-AT" sz="2200" dirty="0"/>
              <a:t>soziale Geschlechterrollen, Vorstellungen, Erwartungen, Normen, gesellschaftlich und historisch entstanden -&gt; veränderbar</a:t>
            </a:r>
          </a:p>
          <a:p>
            <a:endParaRPr lang="de-AT" sz="2200" dirty="0"/>
          </a:p>
          <a:p>
            <a:pPr marL="0" indent="0">
              <a:buNone/>
            </a:pPr>
            <a:r>
              <a:rPr lang="de-AT" sz="2200" dirty="0"/>
              <a:t>Kleidung, Berufswahl, Einkommen, Aufstiegschancen im Beruf, Bildung, politische Repräsentation, Gesundheit, Lebenserwartung, Mobilitätsverhalten etc. </a:t>
            </a:r>
            <a:r>
              <a:rPr lang="de-AT" sz="2200" dirty="0" smtClean="0"/>
              <a:t>-&gt;  Gender </a:t>
            </a:r>
            <a:r>
              <a:rPr lang="de-AT" sz="2200" dirty="0"/>
              <a:t>ist relevant, nicht die Biologie</a:t>
            </a: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983432" y="116632"/>
            <a:ext cx="9906069" cy="114300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de-AT" sz="2400" dirty="0" smtClean="0"/>
              <a:t>Definitionen</a:t>
            </a:r>
            <a:endParaRPr lang="de-AT" sz="2400" dirty="0"/>
          </a:p>
        </p:txBody>
      </p:sp>
      <p:sp>
        <p:nvSpPr>
          <p:cNvPr id="6" name="Pfeil nach rechts 5"/>
          <p:cNvSpPr/>
          <p:nvPr/>
        </p:nvSpPr>
        <p:spPr>
          <a:xfrm>
            <a:off x="1055440" y="6381329"/>
            <a:ext cx="360040" cy="3938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662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9551" y="980728"/>
            <a:ext cx="9906069" cy="1143008"/>
          </a:xfrm>
        </p:spPr>
        <p:txBody>
          <a:bodyPr/>
          <a:lstStyle/>
          <a:p>
            <a:r>
              <a:rPr lang="de-AT" dirty="0" smtClean="0"/>
              <a:t>Geschlechtervielfalt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979552" y="1844824"/>
            <a:ext cx="10301024" cy="3554419"/>
          </a:xfrm>
        </p:spPr>
        <p:txBody>
          <a:bodyPr/>
          <a:lstStyle/>
          <a:p>
            <a:pPr marL="0" indent="0">
              <a:buNone/>
            </a:pPr>
            <a:r>
              <a:rPr lang="de-AT" sz="2200" dirty="0"/>
              <a:t>Es gibt nicht „das 3. Geschlecht“. Aber es gibt mehr als 2 Geschlechter.</a:t>
            </a:r>
          </a:p>
          <a:p>
            <a:pPr marL="0" indent="0">
              <a:buNone/>
            </a:pPr>
            <a:endParaRPr lang="de-AT" sz="2200" dirty="0"/>
          </a:p>
          <a:p>
            <a:r>
              <a:rPr lang="de-AT" sz="2200" b="1" dirty="0"/>
              <a:t>Intergeschlechtlich:</a:t>
            </a:r>
            <a:r>
              <a:rPr lang="de-AT" sz="2200" dirty="0"/>
              <a:t> körperlich nicht als Frau oder Mann zuordenbar (</a:t>
            </a:r>
            <a:r>
              <a:rPr lang="de-AT" sz="2200" dirty="0" err="1"/>
              <a:t>chromosomal</a:t>
            </a:r>
            <a:r>
              <a:rPr lang="de-AT" sz="2200" dirty="0"/>
              <a:t>, anatomisch oder hormonell), unterschiedlichste Varianten der Geschlechtsmerkmale. Für die Eintragung der Geschlechtskategorie stehen die Begriffe „divers“, „</a:t>
            </a:r>
            <a:r>
              <a:rPr lang="de-AT" sz="2200" dirty="0" err="1"/>
              <a:t>inter</a:t>
            </a:r>
            <a:r>
              <a:rPr lang="de-AT" sz="2200" dirty="0"/>
              <a:t>“ oder „offen“ zur Verfügung, auch eine Streichung des Geschlechtseintrags ist möglich</a:t>
            </a:r>
            <a:r>
              <a:rPr lang="de-AT" sz="2200" dirty="0" smtClean="0"/>
              <a:t>.</a:t>
            </a:r>
          </a:p>
          <a:p>
            <a:pPr marL="0" indent="0">
              <a:buNone/>
            </a:pPr>
            <a:endParaRPr lang="de-AT" sz="2200" dirty="0"/>
          </a:p>
          <a:p>
            <a:r>
              <a:rPr lang="de-AT" sz="2200" b="1" dirty="0"/>
              <a:t>Transgender: </a:t>
            </a:r>
            <a:r>
              <a:rPr lang="de-AT" sz="2200" dirty="0"/>
              <a:t>Geschlechtsidentität deckt sich nicht mit dem Geschlecht, das bei der Geburt zugeordnet wurde. Der Geschlechtseintrag im Geburtenbuch kann von männlich auf weiblich bzw. von weiblich auf männlich geändert werden.</a:t>
            </a: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983432" y="116632"/>
            <a:ext cx="9906069" cy="114300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de-AT" sz="2400" dirty="0" smtClean="0"/>
              <a:t>Definitionen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137601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9551" y="980728"/>
            <a:ext cx="9906069" cy="1143008"/>
          </a:xfrm>
        </p:spPr>
        <p:txBody>
          <a:bodyPr/>
          <a:lstStyle/>
          <a:p>
            <a:r>
              <a:rPr lang="de-AT" dirty="0" smtClean="0"/>
              <a:t>Gender Mainstreaming…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979552" y="1844824"/>
            <a:ext cx="10301024" cy="4464496"/>
          </a:xfrm>
        </p:spPr>
        <p:txBody>
          <a:bodyPr/>
          <a:lstStyle/>
          <a:p>
            <a:r>
              <a:rPr lang="de-AT" sz="2200" dirty="0" smtClean="0"/>
              <a:t>Strategie</a:t>
            </a:r>
            <a:r>
              <a:rPr lang="de-AT" sz="2200" dirty="0"/>
              <a:t>, die die Gleichstellung von Frauen und Männern zum Ziel hat, Chancengleichheit soll in allen Bereichen hergestellt </a:t>
            </a:r>
            <a:r>
              <a:rPr lang="de-AT" sz="2200" dirty="0" smtClean="0"/>
              <a:t>werden.</a:t>
            </a:r>
            <a:endParaRPr lang="de-AT" sz="2200" dirty="0"/>
          </a:p>
          <a:p>
            <a:r>
              <a:rPr lang="de-AT" sz="2200" dirty="0"/>
              <a:t>Unterschiedliche Lebenssituationen von Frauen und Männern werden </a:t>
            </a:r>
            <a:r>
              <a:rPr lang="de-AT" sz="2200" dirty="0" smtClean="0"/>
              <a:t>berücksichtigt.</a:t>
            </a:r>
            <a:endParaRPr lang="de-AT" sz="2200" dirty="0"/>
          </a:p>
          <a:p>
            <a:r>
              <a:rPr lang="de-AT" sz="2200" dirty="0"/>
              <a:t>Die Gleichstellung von Frauen und Männern ist erreicht, wenn das unterschiedliche Verhalten sowie die unterschiedlichen Bedürfnisse von Frauen und Männern gleichermaßen beachtet und unterstützt werden.</a:t>
            </a:r>
          </a:p>
          <a:p>
            <a:r>
              <a:rPr lang="de-AT" sz="2200" dirty="0"/>
              <a:t>Ist im Frauenförderungsplan der TU Wien </a:t>
            </a:r>
            <a:r>
              <a:rPr lang="de-AT" sz="2200" dirty="0" smtClean="0"/>
              <a:t>verankert</a:t>
            </a:r>
            <a:r>
              <a:rPr lang="de-AT" sz="2200" dirty="0" smtClean="0"/>
              <a:t>.</a:t>
            </a:r>
          </a:p>
          <a:p>
            <a:pPr marL="0" indent="0">
              <a:buNone/>
            </a:pPr>
            <a:endParaRPr lang="de-AT" sz="2200" dirty="0"/>
          </a:p>
          <a:p>
            <a:pPr marL="0" indent="0">
              <a:buNone/>
            </a:pPr>
            <a:r>
              <a:rPr lang="de-AT" sz="2200" dirty="0"/>
              <a:t>Für die TU Wien heißt das, dass alle Fakultäten, Institute, Abteilungen etc. für Chancengleichheit zuständig sind und das Thema nicht an eine zentrale Stelle ausgelagert wird.</a:t>
            </a: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983432" y="116632"/>
            <a:ext cx="9906069" cy="114300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de-AT" sz="2400" dirty="0" smtClean="0"/>
              <a:t>Definitionen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256587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9550" y="980728"/>
            <a:ext cx="10445041" cy="1143008"/>
          </a:xfrm>
        </p:spPr>
        <p:txBody>
          <a:bodyPr/>
          <a:lstStyle/>
          <a:p>
            <a:r>
              <a:rPr lang="de-AT" sz="3300" dirty="0" smtClean="0"/>
              <a:t>Gleichberechtigung/Gleichstellung/Chancengleichheit</a:t>
            </a:r>
            <a:endParaRPr lang="de-AT" sz="330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979552" y="1844824"/>
            <a:ext cx="10301024" cy="4464496"/>
          </a:xfrm>
        </p:spPr>
        <p:txBody>
          <a:bodyPr/>
          <a:lstStyle/>
          <a:p>
            <a:r>
              <a:rPr lang="de-AT" sz="2200" b="1" dirty="0"/>
              <a:t>Gleichberechtigung: </a:t>
            </a:r>
            <a:r>
              <a:rPr lang="de-AT" sz="2200" dirty="0"/>
              <a:t>formal gleiche Rechte aller Geschlechter in einem Rechtssystem</a:t>
            </a:r>
          </a:p>
          <a:p>
            <a:endParaRPr lang="de-AT" sz="2200" dirty="0"/>
          </a:p>
          <a:p>
            <a:r>
              <a:rPr lang="de-AT" sz="2200" b="1" dirty="0"/>
              <a:t>Gleichstellung: </a:t>
            </a:r>
            <a:r>
              <a:rPr lang="de-AT" sz="2200" dirty="0"/>
              <a:t>tatsächlich gelebte Gleichberechtigung; Maßnahmen, deren Ziel ist, dass alle Geschlechter dieselben Chancen haben, dazu kann auch „positive Diskriminierung“ gehören (z. B. Frauenförderung in Bereichen, in denen Frauen unterrepräsentiert sind)</a:t>
            </a:r>
          </a:p>
          <a:p>
            <a:endParaRPr lang="de-AT" sz="2200" dirty="0"/>
          </a:p>
          <a:p>
            <a:r>
              <a:rPr lang="de-AT" sz="2200" b="1" dirty="0"/>
              <a:t>Chancengleichheit: </a:t>
            </a:r>
            <a:r>
              <a:rPr lang="de-AT" sz="2200" dirty="0"/>
              <a:t>alle Menschen haben tatsächlich die gleichen Chancen beim Zugang zu Ressourcen, geschlechtsbedingte Barrieren von Teilhabe wurden abgebaut</a:t>
            </a: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983432" y="116632"/>
            <a:ext cx="9906069" cy="114300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de-AT" sz="2400" dirty="0" smtClean="0"/>
              <a:t>Definitionen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297262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9551" y="980728"/>
            <a:ext cx="9906069" cy="1143008"/>
          </a:xfrm>
        </p:spPr>
        <p:txBody>
          <a:bodyPr/>
          <a:lstStyle/>
          <a:p>
            <a:r>
              <a:rPr lang="de-AT" dirty="0" smtClean="0"/>
              <a:t>Geschlechtergerechte Sprache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979552" y="1844824"/>
            <a:ext cx="10301024" cy="4464496"/>
          </a:xfrm>
        </p:spPr>
        <p:txBody>
          <a:bodyPr/>
          <a:lstStyle/>
          <a:p>
            <a:r>
              <a:rPr lang="de-AT" sz="2200" dirty="0"/>
              <a:t>Macht alle Geschlechter sichtbar und fördert das Bewusstsein der </a:t>
            </a:r>
            <a:r>
              <a:rPr lang="de-AT" sz="2200" dirty="0" smtClean="0"/>
              <a:t>Gleichwertigkeit</a:t>
            </a:r>
          </a:p>
          <a:p>
            <a:pPr marL="0" indent="0">
              <a:buNone/>
            </a:pPr>
            <a:endParaRPr lang="de-AT" sz="2200" dirty="0"/>
          </a:p>
          <a:p>
            <a:r>
              <a:rPr lang="de-AT" sz="2200" dirty="0"/>
              <a:t>Ist im Frauenförderungsplan der TU Wien </a:t>
            </a:r>
            <a:r>
              <a:rPr lang="de-AT" sz="2200" dirty="0" smtClean="0"/>
              <a:t>verankert</a:t>
            </a:r>
          </a:p>
          <a:p>
            <a:pPr marL="0" indent="0">
              <a:buNone/>
            </a:pPr>
            <a:endParaRPr lang="de-AT" sz="2200" dirty="0"/>
          </a:p>
          <a:p>
            <a:r>
              <a:rPr lang="de-AT" sz="2200" dirty="0"/>
              <a:t>Wird möglich durch die Nennung aller Geschlechter, neutrale Nennungen (Studierende), Unterstrich (</a:t>
            </a:r>
            <a:r>
              <a:rPr lang="de-AT" sz="2200" dirty="0" err="1"/>
              <a:t>Student_innen</a:t>
            </a:r>
            <a:r>
              <a:rPr lang="de-AT" sz="2200" dirty="0"/>
              <a:t>) oder Stern (Student*innen</a:t>
            </a:r>
            <a:r>
              <a:rPr lang="de-AT" sz="2200" dirty="0" smtClean="0"/>
              <a:t>)</a:t>
            </a:r>
          </a:p>
          <a:p>
            <a:pPr marL="0" indent="0">
              <a:buNone/>
            </a:pPr>
            <a:endParaRPr lang="de-AT" sz="2200" dirty="0"/>
          </a:p>
          <a:p>
            <a:r>
              <a:rPr lang="de-AT" sz="2200" dirty="0"/>
              <a:t>Das Rektorat der TU Wien verwendet den Unterstrich</a:t>
            </a: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983432" y="116632"/>
            <a:ext cx="9906069" cy="114300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de-AT" sz="2400" dirty="0" smtClean="0"/>
              <a:t>Definitionen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129267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9551" y="980728"/>
            <a:ext cx="9906069" cy="1143008"/>
          </a:xfrm>
        </p:spPr>
        <p:txBody>
          <a:bodyPr/>
          <a:lstStyle/>
          <a:p>
            <a:r>
              <a:rPr lang="de-AT" dirty="0" smtClean="0"/>
              <a:t>Gender Bias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979552" y="1844824"/>
            <a:ext cx="10301024" cy="4464496"/>
          </a:xfrm>
        </p:spPr>
        <p:txBody>
          <a:bodyPr/>
          <a:lstStyle/>
          <a:p>
            <a:pPr marL="0" indent="0">
              <a:buNone/>
            </a:pPr>
            <a:r>
              <a:rPr lang="de-AT" dirty="0"/>
              <a:t>Verzerrungen in der Wahrnehmung in Bezug auf Gender, unreflektierte Annahmen über Männer/Frauen wie z. B.:</a:t>
            </a:r>
          </a:p>
          <a:p>
            <a:pPr lvl="0"/>
            <a:r>
              <a:rPr lang="de-AT" dirty="0"/>
              <a:t>Unterschiede, ohne dass welche vorhanden sind </a:t>
            </a:r>
          </a:p>
          <a:p>
            <a:pPr lvl="0"/>
            <a:r>
              <a:rPr lang="de-AT" dirty="0"/>
              <a:t>Gleichheiten, ohne dass welche vorhanden sind</a:t>
            </a:r>
          </a:p>
          <a:p>
            <a:pPr lvl="0"/>
            <a:r>
              <a:rPr lang="de-AT" dirty="0"/>
              <a:t>unterschiedliche Bewertung gleicher Faktoren (z. B. Verhaltensweisen)</a:t>
            </a:r>
          </a:p>
          <a:p>
            <a:pPr marL="0" indent="0">
              <a:buNone/>
            </a:pPr>
            <a:r>
              <a:rPr lang="de-AT" dirty="0"/>
              <a:t> </a:t>
            </a:r>
          </a:p>
          <a:p>
            <a:pPr marL="0" indent="0">
              <a:buNone/>
            </a:pPr>
            <a:r>
              <a:rPr lang="de-AT" dirty="0"/>
              <a:t>Tritt immer auf, ist problematisch u. a. bei:</a:t>
            </a:r>
          </a:p>
          <a:p>
            <a:pPr lvl="0"/>
            <a:r>
              <a:rPr lang="de-AT" dirty="0"/>
              <a:t>Personaleinstellungen </a:t>
            </a:r>
          </a:p>
          <a:p>
            <a:pPr lvl="0"/>
            <a:r>
              <a:rPr lang="de-AT" dirty="0"/>
              <a:t>Empfehlungsschreiben</a:t>
            </a:r>
          </a:p>
          <a:p>
            <a:pPr lvl="0"/>
            <a:r>
              <a:rPr lang="de-AT" dirty="0"/>
              <a:t>Evaluation von Lehre und Forschung</a:t>
            </a: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983432" y="116632"/>
            <a:ext cx="9906069" cy="114300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de-AT" sz="2400" dirty="0" smtClean="0"/>
              <a:t>Definitionen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182998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ctrTitle"/>
          </p:nvPr>
        </p:nvSpPr>
        <p:spPr bwMode="auto">
          <a:xfrm>
            <a:off x="3167066" y="2928938"/>
            <a:ext cx="6143625" cy="172419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dirty="0" smtClean="0"/>
              <a:t>Danke für Ihre Aufmerksamkeit!</a:t>
            </a:r>
            <a:br>
              <a:rPr lang="de-DE" altLang="de-DE" dirty="0" smtClean="0"/>
            </a:br>
            <a:r>
              <a:rPr lang="de-DE" altLang="de-DE" dirty="0" smtClean="0"/>
              <a:t/>
            </a:r>
            <a:br>
              <a:rPr lang="de-DE" altLang="de-DE" dirty="0" smtClean="0"/>
            </a:br>
            <a:endParaRPr lang="de-DE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23372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U_Powerpoint_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4" id="{E4D35BAE-D0C8-4A82-BBC6-D58996B1FB1D}" vid="{5176CCB2-1854-4F85-8FDB-74F96030FF62}"/>
    </a:ext>
  </a:extLst>
</a:theme>
</file>

<file path=ppt/theme/theme2.xml><?xml version="1.0" encoding="utf-8"?>
<a:theme xmlns:a="http://schemas.openxmlformats.org/drawingml/2006/main" name="Titel mit weißem Rahmen und dunklem Logo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4" id="{E4D35BAE-D0C8-4A82-BBC6-D58996B1FB1D}" vid="{83A29B6A-7A2F-46DE-A520-3FE3293C78E3}"/>
    </a:ext>
  </a:extLst>
</a:theme>
</file>

<file path=ppt/theme/theme3.xml><?xml version="1.0" encoding="utf-8"?>
<a:theme xmlns:a="http://schemas.openxmlformats.org/drawingml/2006/main" name="Inhalt_blauer_Rahme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4" id="{E4D35BAE-D0C8-4A82-BBC6-D58996B1FB1D}" vid="{1D5D10C4-FC03-4ECC-A0F8-27FD1EC2D497}"/>
    </a:ext>
  </a:extLst>
</a:theme>
</file>

<file path=ppt/theme/theme4.xml><?xml version="1.0" encoding="utf-8"?>
<a:theme xmlns:a="http://schemas.openxmlformats.org/drawingml/2006/main" name="Inhalt_weißer_Rahme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4" id="{E4D35BAE-D0C8-4A82-BBC6-D58996B1FB1D}" vid="{226E3BBF-4DFA-4090-AC2F-213B246CC07E}"/>
    </a:ext>
  </a:extLst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Anna_TU_Powerpoint_Vorlage_mit_Hauptgebaeude_16x9</Template>
  <TotalTime>0</TotalTime>
  <Words>504</Words>
  <Application>Microsoft Office PowerPoint</Application>
  <PresentationFormat>Breitbild</PresentationFormat>
  <Paragraphs>56</Paragraphs>
  <Slides>8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8</vt:i4>
      </vt:variant>
    </vt:vector>
  </HeadingPairs>
  <TitlesOfParts>
    <vt:vector size="16" baseType="lpstr">
      <vt:lpstr>Arial</vt:lpstr>
      <vt:lpstr>Calibri</vt:lpstr>
      <vt:lpstr>Symbol</vt:lpstr>
      <vt:lpstr>Wingdings</vt:lpstr>
      <vt:lpstr>TU_Powerpoint_Vorlage</vt:lpstr>
      <vt:lpstr>Titel mit weißem Rahmen und dunklem Logo</vt:lpstr>
      <vt:lpstr>Inhalt_blauer_Rahmen</vt:lpstr>
      <vt:lpstr>Inhalt_weißer_Rahmen</vt:lpstr>
      <vt:lpstr>Gender in der Lehre  DEFINITIONEN   </vt:lpstr>
      <vt:lpstr>Geschlecht</vt:lpstr>
      <vt:lpstr>Geschlechtervielfalt</vt:lpstr>
      <vt:lpstr>Gender Mainstreaming…</vt:lpstr>
      <vt:lpstr>Gleichberechtigung/Gleichstellung/Chancengleichheit</vt:lpstr>
      <vt:lpstr>Geschlechtergerechte Sprache</vt:lpstr>
      <vt:lpstr>Gender Bias</vt:lpstr>
      <vt:lpstr>Danke für Ihre Aufmerksamkeit!  </vt:lpstr>
    </vt:vector>
  </TitlesOfParts>
  <Company>TU Wien - Campusversion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CHANCENGLEICHHEIT DER GESCHLECHTER</dc:title>
  <dc:creator>Winkler</dc:creator>
  <cp:lastModifiedBy>Winkler</cp:lastModifiedBy>
  <cp:revision>43</cp:revision>
  <dcterms:created xsi:type="dcterms:W3CDTF">2020-12-07T08:24:36Z</dcterms:created>
  <dcterms:modified xsi:type="dcterms:W3CDTF">2021-02-22T16:15:16Z</dcterms:modified>
</cp:coreProperties>
</file>