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71" r:id="rId6"/>
    <p:sldId id="268" r:id="rId7"/>
    <p:sldId id="269" r:id="rId8"/>
    <p:sldId id="272" r:id="rId9"/>
    <p:sldId id="270" r:id="rId10"/>
    <p:sldId id="27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7EE1A-2546-4391-80BB-6D897F084F5C}" type="datetimeFigureOut">
              <a:rPr lang="de-AT" smtClean="0"/>
              <a:t>09.11.2023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0F149-0EBD-49FA-BB76-C9B998952AE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221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0F149-0EBD-49FA-BB76-C9B998952AE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7563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8786-8409-422C-A0B8-EEDAC7B55E69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6BE0-2F7D-4F0B-976E-0C378EA71AF4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057-6D04-4EBE-8A88-75C4E798D8B0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EDF2-5256-41A3-8F06-0BD27A9D13F7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FA55-CE27-4590-A397-2CE67294520E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310-93CB-4A99-A9EA-C71B427C1F42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B039-FDC1-4983-ADD4-41E26963D907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B36F-1FDF-4FB8-9CA2-ADA6D28DDB93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74E7-7B04-4FAF-A385-650A2FC39C71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B89-A686-42EB-91BD-65E6ACFE041F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78E9-DB18-41F4-87B4-E8538F881656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8E31-6DEB-4AF9-AF96-06181B4C0798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9CA-B4C3-4DB9-8478-AD945DD37916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9A35-937F-49CB-8B5F-1E71B2A30548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8269-241C-4A17-853B-2F45346683D4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6D51-3C3F-4FCD-8434-B1B8CF604F96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3DCA-3D2A-41C4-8285-95691BD1E769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7" Type="http://schemas.openxmlformats.org/officeDocument/2006/relationships/image" Target="../media/image5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u.ac.at/studierende/mein-studium/bachelorguide/foerderprogramme/beable-ungehindert-studieren/team-beable-kontakt-1/" TargetMode="External"/><Relationship Id="rId2" Type="http://schemas.openxmlformats.org/officeDocument/2006/relationships/hyperlink" Target="https://www.tuwien.at/tu-wien/tuw-fuer-alle/tuw-barrierefrei/services-fuer-studieren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ku.ac.at/besondere-organe-und-einrichtungen/koordinationsstelle-fuer-gleichstellung-diversitaet-und-behinderung/behinderung-inklusion/behindertenbeauftragte-und-ihre-aufgab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15206" y="1734434"/>
            <a:ext cx="7766936" cy="2654298"/>
          </a:xfrm>
        </p:spPr>
        <p:txBody>
          <a:bodyPr/>
          <a:lstStyle/>
          <a:p>
            <a:r>
              <a:rPr lang="de-AT" sz="4400" dirty="0"/>
              <a:t>Unterstützung für Studierende mit AD(H)S/ASS in meiner Lehrveranstaltung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5206" y="5024914"/>
            <a:ext cx="8983596" cy="797059"/>
          </a:xfrm>
        </p:spPr>
        <p:txBody>
          <a:bodyPr>
            <a:noAutofit/>
          </a:bodyPr>
          <a:lstStyle/>
          <a:p>
            <a:pPr algn="ctr"/>
            <a:r>
              <a:rPr lang="de-A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Mag. Dr. </a:t>
            </a:r>
            <a:r>
              <a:rPr lang="de-AT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iur</a:t>
            </a:r>
            <a:r>
              <a:rPr lang="de-A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Linda </a:t>
            </a:r>
            <a:r>
              <a:rPr lang="de-AT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Kreil</a:t>
            </a:r>
            <a:r>
              <a:rPr lang="de-A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10. November 2023</a:t>
            </a:r>
          </a:p>
        </p:txBody>
      </p:sp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568" y="355198"/>
            <a:ext cx="1124107" cy="743054"/>
          </a:xfrm>
          <a:prstGeom prst="rect">
            <a:avLst/>
          </a:prstGeom>
        </p:spPr>
      </p:pic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897" y="393730"/>
            <a:ext cx="732680" cy="732680"/>
          </a:xfrm>
          <a:prstGeom prst="rect">
            <a:avLst/>
          </a:prstGeom>
        </p:spPr>
      </p:pic>
      <p:pic>
        <p:nvPicPr>
          <p:cNvPr id="7" name="Grafik 6" descr="Bildschirmausschnit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666" y="393730"/>
            <a:ext cx="819264" cy="800212"/>
          </a:xfrm>
          <a:prstGeom prst="rect">
            <a:avLst/>
          </a:prstGeom>
        </p:spPr>
      </p:pic>
      <p:pic>
        <p:nvPicPr>
          <p:cNvPr id="11" name="Grafik 10" descr="Bildschirmausschnitt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82" y="278990"/>
            <a:ext cx="1781424" cy="962159"/>
          </a:xfrm>
          <a:prstGeom prst="rect">
            <a:avLst/>
          </a:prstGeom>
        </p:spPr>
      </p:pic>
      <p:pic>
        <p:nvPicPr>
          <p:cNvPr id="12" name="Grafik 11" descr="Bildschirmausschnitt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921" y="269463"/>
            <a:ext cx="2534004" cy="97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85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Autismus: Klare Kommunikation in der LV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400" dirty="0"/>
              <a:t>Besondere Ereignisse früh genug ankündigen</a:t>
            </a:r>
          </a:p>
          <a:p>
            <a:r>
              <a:rPr lang="de-AT" sz="2400" dirty="0"/>
              <a:t>Rechtzeitige Informationen, wenn etwas verändert werden soll</a:t>
            </a:r>
          </a:p>
          <a:p>
            <a:r>
              <a:rPr lang="de-AT" sz="2400" dirty="0"/>
              <a:t>Visuelle Hilfsmittel zur Unterstützung verbaler Informationen einsetzen</a:t>
            </a:r>
          </a:p>
          <a:p>
            <a:r>
              <a:rPr lang="de-AT" sz="2400" dirty="0"/>
              <a:t>Konkrete und exakte Ausdrucksweise</a:t>
            </a:r>
          </a:p>
          <a:p>
            <a:r>
              <a:rPr lang="de-AT" sz="2400" dirty="0"/>
              <a:t>Fragen stellen dürfen</a:t>
            </a:r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 rot="20800135">
            <a:off x="7393230" y="3845116"/>
            <a:ext cx="4454616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de-AT" sz="2400" dirty="0">
                <a:solidFill>
                  <a:schemeClr val="accent5">
                    <a:lumMod val="75000"/>
                  </a:schemeClr>
                </a:solidFill>
              </a:rPr>
              <a:t>… und auf Uni-Ebene wichtig: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accent5">
                    <a:lumMod val="75000"/>
                  </a:schemeClr>
                </a:solidFill>
              </a:rPr>
              <a:t>Aufklärungskampagne über Autismus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accent5">
                    <a:lumMod val="75000"/>
                  </a:schemeClr>
                </a:solidFill>
              </a:rPr>
              <a:t>Vertrauensvolle Ansprechpersonen</a:t>
            </a:r>
          </a:p>
        </p:txBody>
      </p:sp>
    </p:spTree>
    <p:extLst>
      <p:ext uri="{BB962C8B-B14F-4D97-AF65-F5344CB8AC3E}">
        <p14:creationId xmlns:p14="http://schemas.microsoft.com/office/powerpoint/2010/main" val="318362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Welche Stellen kann ich den Studierenden empfehlen?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3713" y="1930400"/>
            <a:ext cx="8596668" cy="4536902"/>
          </a:xfrm>
        </p:spPr>
        <p:txBody>
          <a:bodyPr>
            <a:normAutofit fontScale="77500" lnSpcReduction="20000"/>
          </a:bodyPr>
          <a:lstStyle/>
          <a:p>
            <a:r>
              <a:rPr lang="de-AT" sz="2800" dirty="0"/>
              <a:t>Jede Uni hat </a:t>
            </a:r>
            <a:r>
              <a:rPr lang="de-AT" sz="2800" dirty="0" err="1"/>
              <a:t>eine:n</a:t>
            </a:r>
            <a:r>
              <a:rPr lang="de-AT" sz="2800" dirty="0"/>
              <a:t> </a:t>
            </a:r>
            <a:r>
              <a:rPr lang="de-AT" sz="2800" dirty="0" err="1"/>
              <a:t>Behindertenbeauftragte:n</a:t>
            </a:r>
            <a:r>
              <a:rPr lang="de-AT" sz="2800" dirty="0"/>
              <a:t> für Studierende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2400" dirty="0"/>
              <a:t>TU: Barrierefrei studieren </a:t>
            </a:r>
            <a:r>
              <a:rPr lang="de-AT" sz="2400" dirty="0">
                <a:hlinkClick r:id="rId2"/>
              </a:rPr>
              <a:t>Services für Studierende | TU Wien</a:t>
            </a:r>
            <a:endParaRPr lang="de-AT" sz="24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sz="2400" dirty="0"/>
              <a:t>WU: Team </a:t>
            </a:r>
            <a:r>
              <a:rPr lang="de-AT" sz="2400" dirty="0" err="1"/>
              <a:t>BeAble</a:t>
            </a:r>
            <a:r>
              <a:rPr lang="de-AT" sz="2400" dirty="0"/>
              <a:t>  </a:t>
            </a:r>
            <a:r>
              <a:rPr lang="de-AT" sz="2400" dirty="0">
                <a:hlinkClick r:id="rId3"/>
              </a:rPr>
              <a:t>Wirtschaftsuniversität Wien: Team </a:t>
            </a:r>
            <a:r>
              <a:rPr lang="de-AT" sz="2400" dirty="0" err="1">
                <a:hlinkClick r:id="rId3"/>
              </a:rPr>
              <a:t>BeAble</a:t>
            </a:r>
            <a:r>
              <a:rPr lang="de-AT" sz="2400" dirty="0">
                <a:hlinkClick r:id="rId3"/>
              </a:rPr>
              <a:t> &amp; Kontakt - </a:t>
            </a:r>
            <a:r>
              <a:rPr lang="de-AT" sz="2400" dirty="0" err="1">
                <a:hlinkClick r:id="rId3"/>
              </a:rPr>
              <a:t>BeAble</a:t>
            </a:r>
            <a:r>
              <a:rPr lang="de-AT" sz="2400" dirty="0">
                <a:hlinkClick r:id="rId3"/>
              </a:rPr>
              <a:t>: Ungehindert Studieren! - Förderprogramme (wu.ac.at)</a:t>
            </a:r>
            <a:endParaRPr lang="de-AT" sz="24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sz="2400" dirty="0"/>
              <a:t>BOKU: Koordinationsstelle für Gleichstellung, Diversität und Behinderung </a:t>
            </a:r>
            <a:r>
              <a:rPr lang="de-AT" sz="2400" u="sng" dirty="0">
                <a:hlinkClick r:id="rId4"/>
              </a:rPr>
              <a:t>Behindertenbeauftragte und ihre Aufgaben::Koordinationsstelle für Gleichstellung, Diversität und Behinderung::BOKU</a:t>
            </a:r>
            <a:endParaRPr lang="de-AT" sz="2400" dirty="0"/>
          </a:p>
          <a:p>
            <a:r>
              <a:rPr lang="de-AT" sz="2800" dirty="0"/>
              <a:t>Weitere Stellen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2400" dirty="0"/>
              <a:t>ÖH an der Uni (Gleichstellungsreferat </a:t>
            </a:r>
            <a:r>
              <a:rPr lang="de-AT" sz="2400" dirty="0" err="1"/>
              <a:t>oä</a:t>
            </a:r>
            <a:r>
              <a:rPr lang="de-AT" sz="2400" dirty="0"/>
              <a:t>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2400" dirty="0"/>
              <a:t>Psychologische Studierendenberatung (in ganz Österreich), </a:t>
            </a:r>
            <a:r>
              <a:rPr lang="de-AT" sz="2400" dirty="0" err="1"/>
              <a:t>UniAbility</a:t>
            </a:r>
            <a:endParaRPr lang="de-AT" sz="24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sz="2400" dirty="0"/>
              <a:t>Mögliche weitere Servicestellen an </a:t>
            </a:r>
            <a:r>
              <a:rPr lang="de-AT" sz="2400"/>
              <a:t>der jeweiligen Uni</a:t>
            </a:r>
            <a:r>
              <a:rPr lang="de-AT" sz="2400" dirty="0"/>
              <a:t>, </a:t>
            </a:r>
            <a:r>
              <a:rPr lang="de-AT" sz="2400" dirty="0" err="1"/>
              <a:t>zB</a:t>
            </a:r>
            <a:r>
              <a:rPr lang="de-AT" sz="2400" dirty="0"/>
              <a:t> psychologische </a:t>
            </a:r>
            <a:r>
              <a:rPr lang="de-AT" sz="2400" dirty="0" err="1"/>
              <a:t>Beratungstelle</a:t>
            </a:r>
            <a:r>
              <a:rPr lang="de-AT" sz="2400" dirty="0"/>
              <a:t> an der Uni, </a:t>
            </a:r>
            <a:r>
              <a:rPr lang="de-AT" sz="2400" dirty="0" err="1"/>
              <a:t>Ombudsleute</a:t>
            </a:r>
            <a:r>
              <a:rPr lang="de-AT" sz="2400" dirty="0"/>
              <a:t> …</a:t>
            </a:r>
          </a:p>
        </p:txBody>
      </p:sp>
      <p:sp>
        <p:nvSpPr>
          <p:cNvPr id="5" name="Ellipse 4"/>
          <p:cNvSpPr/>
          <p:nvPr/>
        </p:nvSpPr>
        <p:spPr>
          <a:xfrm rot="20431790">
            <a:off x="9269224" y="4666648"/>
            <a:ext cx="2783456" cy="131350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Danke für Ihre Aufmerksamkeit!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6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Gesetzliche Grundlagen 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Horizontaler Bildlauf 3"/>
          <p:cNvSpPr/>
          <p:nvPr/>
        </p:nvSpPr>
        <p:spPr>
          <a:xfrm>
            <a:off x="612141" y="1429790"/>
            <a:ext cx="8661861" cy="478813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Die leitenden Grundsätze für die Universitäten bei der Erfüllung ihrer Aufgaben sind: </a:t>
            </a:r>
          </a:p>
          <a:p>
            <a:r>
              <a:rPr lang="de-A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(…)</a:t>
            </a:r>
          </a:p>
          <a:p>
            <a:r>
              <a:rPr lang="de-A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11. besondere Berücksichtigung der Erfordernisse von behinderten Menschen</a:t>
            </a:r>
          </a:p>
          <a:p>
            <a:endParaRPr lang="de-AT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(§ 2 Universitätsgesetz, UG)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Wolkenförmige Legende 7"/>
          <p:cNvSpPr/>
          <p:nvPr/>
        </p:nvSpPr>
        <p:spPr>
          <a:xfrm>
            <a:off x="8075661" y="4707571"/>
            <a:ext cx="3846022" cy="1964388"/>
          </a:xfrm>
          <a:prstGeom prst="cloudCallout">
            <a:avLst>
              <a:gd name="adj1" fmla="val -52390"/>
              <a:gd name="adj2" fmla="val -86716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Barrierefreiheit, Inklusion,</a:t>
            </a:r>
          </a:p>
          <a:p>
            <a:pPr algn="ctr"/>
            <a:r>
              <a:rPr lang="de-A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Chancengleichheit</a:t>
            </a:r>
          </a:p>
        </p:txBody>
      </p:sp>
    </p:spTree>
    <p:extLst>
      <p:ext uri="{BB962C8B-B14F-4D97-AF65-F5344CB8AC3E}">
        <p14:creationId xmlns:p14="http://schemas.microsoft.com/office/powerpoint/2010/main" val="143208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359355"/>
            <a:ext cx="8596668" cy="1320800"/>
          </a:xfrm>
        </p:spPr>
        <p:txBody>
          <a:bodyPr/>
          <a:lstStyle/>
          <a:p>
            <a:r>
              <a:rPr lang="de-AT" dirty="0"/>
              <a:t>Gesetzliche Grundlagen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Horizontaler Bildlauf 3"/>
          <p:cNvSpPr/>
          <p:nvPr/>
        </p:nvSpPr>
        <p:spPr>
          <a:xfrm>
            <a:off x="612141" y="382385"/>
            <a:ext cx="8661861" cy="679981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 Studierenden steht nach Maßgabe der gesetzlichen Bestimmungen Lernfreiheit zu. Sie umfasst insbesondere das Recht, (…)</a:t>
            </a:r>
          </a:p>
          <a:p>
            <a:endParaRPr lang="de-A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A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auf eine abweichende Prüfungsmethode, wenn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die oder der Studierende eine Behinderung nachweist, die ihr oder ihm die Ablegung der Prüfung in der vorgeschriebenen Methode unmöglich macht,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 der Inhalt und die Anforderungen der Prüfung durch eine abweichende Methode nicht beeinträchtigt werden; (…)</a:t>
            </a:r>
          </a:p>
          <a:p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(§ 59 Absatz 1 Ziffer 12 UG)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2759825" y="3241964"/>
            <a:ext cx="4322619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Legende 7"/>
          <p:cNvSpPr/>
          <p:nvPr/>
        </p:nvSpPr>
        <p:spPr>
          <a:xfrm>
            <a:off x="8296100" y="1483335"/>
            <a:ext cx="2593573" cy="1126861"/>
          </a:xfrm>
          <a:prstGeom prst="wedgeEllipseCallout">
            <a:avLst>
              <a:gd name="adj1" fmla="val -97682"/>
              <a:gd name="adj2" fmla="val 816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„Nachteils-</a:t>
            </a:r>
            <a:r>
              <a:rPr lang="de-AT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ausgleich</a:t>
            </a:r>
            <a:r>
              <a:rPr lang="de-A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9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Gesetzliche Grundlagen (3)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Horizontaler Bildlauf 3"/>
          <p:cNvSpPr/>
          <p:nvPr/>
        </p:nvSpPr>
        <p:spPr>
          <a:xfrm>
            <a:off x="677334" y="906087"/>
            <a:ext cx="8661861" cy="5636029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„Für Studierende mit einer Behinderung (…) sind die Anforderungen der Curricula – allenfalls unter Bedacht auf (…) beantragte abweichende Prüfungsmethoden – durch Beschluss des studienrechtlichen Organs zu modifizieren, wobei das Ausbildungsziel des gewählten Studiums erreichbar sein muss.“</a:t>
            </a:r>
          </a:p>
          <a:p>
            <a:endParaRPr lang="de-AT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A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(§ 58 Absatz 11 UG)</a:t>
            </a:r>
          </a:p>
        </p:txBody>
      </p:sp>
      <p:sp>
        <p:nvSpPr>
          <p:cNvPr id="5" name="Ellipse 4"/>
          <p:cNvSpPr/>
          <p:nvPr/>
        </p:nvSpPr>
        <p:spPr>
          <a:xfrm>
            <a:off x="5818909" y="2226887"/>
            <a:ext cx="1596044" cy="582815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/>
          <p:cNvSpPr/>
          <p:nvPr/>
        </p:nvSpPr>
        <p:spPr>
          <a:xfrm>
            <a:off x="1382684" y="3940234"/>
            <a:ext cx="2291541" cy="617912"/>
          </a:xfrm>
          <a:prstGeom prst="ellipse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9" name="Gerader Verbinder 8"/>
          <p:cNvCxnSpPr/>
          <p:nvPr/>
        </p:nvCxnSpPr>
        <p:spPr>
          <a:xfrm>
            <a:off x="5931244" y="2284552"/>
            <a:ext cx="1902940" cy="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9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Wie kann eine abweichende Prüfungsmethode aussehen?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/>
              <a:t>Mündliche statt schriftlicher Prüfung oder umgekehrt</a:t>
            </a:r>
          </a:p>
          <a:p>
            <a:r>
              <a:rPr lang="de-AT" sz="2400" dirty="0"/>
              <a:t>Einzelarbeit statt Gruppenarbeit oder umgekehrt</a:t>
            </a:r>
          </a:p>
          <a:p>
            <a:r>
              <a:rPr lang="de-AT" sz="2400" dirty="0"/>
              <a:t>Erleichterungen bei Anwesenheitspflichten</a:t>
            </a:r>
          </a:p>
          <a:p>
            <a:r>
              <a:rPr lang="de-AT" sz="2400" dirty="0"/>
              <a:t>Verlängerung von Prüfungszeit und/oder Abgabefristen</a:t>
            </a:r>
          </a:p>
          <a:p>
            <a:r>
              <a:rPr lang="de-AT" sz="2400" dirty="0"/>
              <a:t>Ruhige Umgebung, eigener Prüfungsraum, Kopfhörer</a:t>
            </a:r>
          </a:p>
          <a:p>
            <a:r>
              <a:rPr lang="de-AT" sz="2400" dirty="0"/>
              <a:t>Ersatzleistung statt Mitarbeit</a:t>
            </a:r>
          </a:p>
          <a:p>
            <a:r>
              <a:rPr lang="de-AT" sz="2400" dirty="0"/>
              <a:t>(…)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Ovale Legende 4"/>
          <p:cNvSpPr/>
          <p:nvPr/>
        </p:nvSpPr>
        <p:spPr>
          <a:xfrm>
            <a:off x="8296100" y="781397"/>
            <a:ext cx="3075711" cy="1828800"/>
          </a:xfrm>
          <a:prstGeom prst="wedgeEllipseCallout">
            <a:avLst>
              <a:gd name="adj1" fmla="val -77432"/>
              <a:gd name="adj2" fmla="val -192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Grundsätzlich jede geeignete Maßnahme</a:t>
            </a:r>
          </a:p>
        </p:txBody>
      </p:sp>
    </p:spTree>
    <p:extLst>
      <p:ext uri="{BB962C8B-B14F-4D97-AF65-F5344CB8AC3E}">
        <p14:creationId xmlns:p14="http://schemas.microsoft.com/office/powerpoint/2010/main" val="292016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354532"/>
            <a:ext cx="8596668" cy="1008755"/>
          </a:xfrm>
        </p:spPr>
        <p:txBody>
          <a:bodyPr/>
          <a:lstStyle/>
          <a:p>
            <a:r>
              <a:rPr lang="de-AT" dirty="0"/>
              <a:t>Unterstützung allgemein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63287"/>
            <a:ext cx="9331190" cy="5170517"/>
          </a:xfrm>
        </p:spPr>
        <p:txBody>
          <a:bodyPr>
            <a:normAutofit/>
          </a:bodyPr>
          <a:lstStyle/>
          <a:p>
            <a:r>
              <a:rPr lang="de-AT" sz="2200" dirty="0"/>
              <a:t>Positive Haltung zum Thema Barrierefreiheit im Studium haben und Thema in der LV klar ansprechen</a:t>
            </a:r>
          </a:p>
          <a:p>
            <a:r>
              <a:rPr lang="de-AT" sz="2200" dirty="0"/>
              <a:t>Die Studierenden akzeptieren, wie sie sind</a:t>
            </a:r>
          </a:p>
          <a:p>
            <a:r>
              <a:rPr lang="de-AT" sz="2200" dirty="0"/>
              <a:t>Studierende auf konkrete Möglichkeiten aufmerksam machen, wenn sie fragen: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900" dirty="0"/>
              <a:t>Anspruch auf abweichende Prüfungsmethode (§ 59 </a:t>
            </a:r>
            <a:r>
              <a:rPr lang="de-AT" sz="1900" dirty="0" err="1"/>
              <a:t>Abs</a:t>
            </a:r>
            <a:r>
              <a:rPr lang="de-AT" sz="1900" dirty="0"/>
              <a:t> 1 Z 12 UG)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900" dirty="0"/>
              <a:t>bei Krankheit oder vorübergehender Beeinträchtigung im Zusammenhang mit Behinderung </a:t>
            </a:r>
            <a:r>
              <a:rPr lang="de-AT" sz="1900" dirty="0">
                <a:sym typeface="Wingdings" panose="05000000000000000000" pitchFamily="2" charset="2"/>
              </a:rPr>
              <a:t> </a:t>
            </a:r>
            <a:r>
              <a:rPr lang="de-AT" sz="1900" dirty="0"/>
              <a:t>Beurlaubung möglich (§ 67 UG), eventuell mit Erlass/Rückerstattung des Studienbeitrages (§ 92 UG)</a:t>
            </a:r>
          </a:p>
          <a:p>
            <a:pPr marL="457200" lvl="1" indent="0">
              <a:buNone/>
            </a:pPr>
            <a:r>
              <a:rPr lang="de-AT" sz="1900" dirty="0">
                <a:sym typeface="Wingdings" panose="05000000000000000000" pitchFamily="2" charset="2"/>
              </a:rPr>
              <a:t> </a:t>
            </a:r>
            <a:r>
              <a:rPr lang="de-AT" sz="1900" dirty="0" err="1"/>
              <a:t>Behindertenbeauftragte:r</a:t>
            </a:r>
            <a:r>
              <a:rPr lang="de-AT" sz="1900" dirty="0"/>
              <a:t> für Studierende an der Uni = unmittelbare 	Anlaufstelle für Studierende </a:t>
            </a:r>
            <a:r>
              <a:rPr lang="de-AT" sz="1900" dirty="0">
                <a:sym typeface="Wingdings" panose="05000000000000000000" pitchFamily="2" charset="2"/>
              </a:rPr>
              <a:t> Unterstützung bei Suche nach der 	passenden Maßnahme</a:t>
            </a:r>
            <a:endParaRPr lang="de-AT" sz="1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410094"/>
            <a:ext cx="8596668" cy="969819"/>
          </a:xfrm>
        </p:spPr>
        <p:txBody>
          <a:bodyPr>
            <a:normAutofit fontScale="90000"/>
          </a:bodyPr>
          <a:lstStyle/>
          <a:p>
            <a:r>
              <a:rPr lang="de-AT" dirty="0"/>
              <a:t>Verbesserungen in der Lehrveranstaltung für Studierende mit AD(H)S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745673"/>
            <a:ext cx="9647074" cy="4777192"/>
          </a:xfrm>
        </p:spPr>
        <p:txBody>
          <a:bodyPr>
            <a:normAutofit lnSpcReduction="10000"/>
          </a:bodyPr>
          <a:lstStyle/>
          <a:p>
            <a:r>
              <a:rPr lang="de-AT" sz="2400" dirty="0"/>
              <a:t>Zu-spät-Kommen nicht als Desinteresse oder Unhöflichkeit verstehen („Zeitblindheit“!)</a:t>
            </a:r>
          </a:p>
          <a:p>
            <a:r>
              <a:rPr lang="de-AT" sz="2400" dirty="0"/>
              <a:t>Manche Studis brauchen Stricken, Kritzeln </a:t>
            </a:r>
            <a:r>
              <a:rPr lang="de-AT" sz="2400" dirty="0" err="1"/>
              <a:t>usw</a:t>
            </a:r>
            <a:r>
              <a:rPr lang="de-AT" sz="2400" dirty="0"/>
              <a:t>, um die Aufmerksamkeit halten zu können</a:t>
            </a:r>
          </a:p>
          <a:p>
            <a:r>
              <a:rPr lang="de-AT" sz="2400" dirty="0"/>
              <a:t>Manche reden/fragen „zu“ viel (</a:t>
            </a:r>
            <a:r>
              <a:rPr lang="de-AT" sz="2400" dirty="0">
                <a:sym typeface="Wingdings" panose="05000000000000000000" pitchFamily="2" charset="2"/>
              </a:rPr>
              <a:t> eventuell freundlich einbremsen)</a:t>
            </a:r>
            <a:r>
              <a:rPr lang="de-AT" sz="2400" dirty="0"/>
              <a:t>, manche gar nicht (</a:t>
            </a:r>
            <a:r>
              <a:rPr lang="de-AT" sz="2400" dirty="0">
                <a:sym typeface="Wingdings" panose="05000000000000000000" pitchFamily="2" charset="2"/>
              </a:rPr>
              <a:t> ermutigen, aber nicht zwingen)</a:t>
            </a:r>
            <a:endParaRPr lang="de-AT" sz="2400" dirty="0"/>
          </a:p>
          <a:p>
            <a:r>
              <a:rPr lang="de-AT" sz="2400" dirty="0"/>
              <a:t>Auch den Langsamen eine Chance geben</a:t>
            </a:r>
          </a:p>
          <a:p>
            <a:r>
              <a:rPr lang="de-AT" sz="2400" dirty="0"/>
              <a:t>Gut strukturierte LV, klare Arbeitsanweisungen</a:t>
            </a:r>
          </a:p>
          <a:p>
            <a:r>
              <a:rPr lang="de-AT" sz="2400" dirty="0"/>
              <a:t>Für Ruhe im Hörsaal sorgen</a:t>
            </a:r>
          </a:p>
          <a:p>
            <a:r>
              <a:rPr lang="de-AT" sz="2400" dirty="0"/>
              <a:t>Regelmäßig Pausen machen (</a:t>
            </a:r>
            <a:r>
              <a:rPr lang="de-AT" sz="2400" dirty="0" err="1"/>
              <a:t>zB</a:t>
            </a:r>
            <a:r>
              <a:rPr lang="de-AT" sz="2400" dirty="0"/>
              <a:t> nach 1 Std 5-10 min)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3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9818"/>
          </a:xfrm>
        </p:spPr>
        <p:txBody>
          <a:bodyPr>
            <a:normAutofit fontScale="90000"/>
          </a:bodyPr>
          <a:lstStyle/>
          <a:p>
            <a:r>
              <a:rPr lang="de-AT" dirty="0"/>
              <a:t>Verbesserungen in der LV für </a:t>
            </a:r>
            <a:r>
              <a:rPr lang="de-AT" dirty="0" err="1"/>
              <a:t>Autist:innen</a:t>
            </a:r>
            <a:r>
              <a:rPr lang="de-AT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79418"/>
            <a:ext cx="8596668" cy="48270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sz="2400" dirty="0"/>
              <a:t>Umwelt</a:t>
            </a:r>
          </a:p>
          <a:p>
            <a:r>
              <a:rPr lang="de-AT" sz="2400" dirty="0" err="1"/>
              <a:t>Reizarm</a:t>
            </a:r>
            <a:r>
              <a:rPr lang="de-AT" sz="2400" dirty="0"/>
              <a:t> gestaltete Räume</a:t>
            </a:r>
          </a:p>
          <a:p>
            <a:r>
              <a:rPr lang="de-AT" sz="2400" dirty="0"/>
              <a:t>Rückzugsmöglichkeiten (Möglichkeit, manche Aufgaben in einem ruhigen Raum zu machen)</a:t>
            </a:r>
          </a:p>
          <a:p>
            <a:r>
              <a:rPr lang="de-AT" sz="2400" dirty="0"/>
              <a:t>Die Benutzung von Kopfhörern erlauben</a:t>
            </a:r>
          </a:p>
          <a:p>
            <a:pPr marL="0" indent="0">
              <a:buNone/>
            </a:pPr>
            <a:endParaRPr lang="de-AT" sz="2400" dirty="0"/>
          </a:p>
          <a:p>
            <a:pPr marL="0" indent="0">
              <a:buNone/>
            </a:pPr>
            <a:r>
              <a:rPr lang="de-AT" sz="2400" dirty="0"/>
              <a:t>Klare, strukturierte Aufgaben</a:t>
            </a:r>
          </a:p>
          <a:p>
            <a:r>
              <a:rPr lang="de-AT" sz="2400" dirty="0"/>
              <a:t>Klare schriftliche Instruktionen</a:t>
            </a:r>
          </a:p>
          <a:p>
            <a:r>
              <a:rPr lang="de-AT" sz="2400" dirty="0"/>
              <a:t>Klare Arbeitsanweisungen (Schritt für Schritt, wenn möglich)</a:t>
            </a:r>
          </a:p>
          <a:p>
            <a:r>
              <a:rPr lang="de-AT" sz="2400" dirty="0"/>
              <a:t>Visuelle Strukturen</a:t>
            </a:r>
          </a:p>
          <a:p>
            <a:r>
              <a:rPr lang="de-AT" sz="2400" dirty="0"/>
              <a:t>Erstellen von Regeln, die eindeutig und nachvollziehbar sind</a:t>
            </a:r>
          </a:p>
          <a:p>
            <a:r>
              <a:rPr lang="de-AT" sz="2400" dirty="0"/>
              <a:t>Gruppenarbeiten sollten freiwillig sein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5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476596"/>
            <a:ext cx="8596668" cy="1550989"/>
          </a:xfrm>
        </p:spPr>
        <p:txBody>
          <a:bodyPr>
            <a:normAutofit/>
          </a:bodyPr>
          <a:lstStyle/>
          <a:p>
            <a:r>
              <a:rPr lang="de-AT" dirty="0"/>
              <a:t>ADHS: Arbeitsaufgaben, Hausarbeiten, mündlichen Prüfungen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094087"/>
            <a:ext cx="9297939" cy="3880773"/>
          </a:xfrm>
        </p:spPr>
        <p:txBody>
          <a:bodyPr>
            <a:normAutofit/>
          </a:bodyPr>
          <a:lstStyle/>
          <a:p>
            <a:r>
              <a:rPr lang="de-AT" sz="2200" dirty="0">
                <a:sym typeface="Wingdings" panose="05000000000000000000" pitchFamily="2" charset="2"/>
              </a:rPr>
              <a:t>Abgabefristen verlängern</a:t>
            </a:r>
          </a:p>
          <a:p>
            <a:r>
              <a:rPr lang="de-AT" sz="2200" dirty="0"/>
              <a:t>Mündliche Prüfungen: Frage bei Bedarf in gleichen Worten wiederholen (lückenhafte Wahrnehmung); Zeit zum Nachdenken geben („Gehirnnebel“)</a:t>
            </a:r>
          </a:p>
          <a:p>
            <a:r>
              <a:rPr lang="de-AT" sz="2200" dirty="0"/>
              <a:t>ADHS </a:t>
            </a:r>
            <a:r>
              <a:rPr lang="de-AT" sz="2200" dirty="0">
                <a:sym typeface="Wingdings" panose="05000000000000000000" pitchFamily="2" charset="2"/>
              </a:rPr>
              <a:t> schlechtes Gedächtnis für Aufzählungen und Lernwissen, aber Begabung für komplexe und/oder kreative Lösungen, große Querverbindungen</a:t>
            </a:r>
            <a:br>
              <a:rPr lang="de-AT" sz="2200" dirty="0">
                <a:sym typeface="Wingdings" panose="05000000000000000000" pitchFamily="2" charset="2"/>
              </a:rPr>
            </a:br>
            <a:r>
              <a:rPr lang="de-AT" sz="2200" dirty="0">
                <a:sym typeface="Wingdings" panose="05000000000000000000" pitchFamily="2" charset="2"/>
              </a:rPr>
              <a:t> „leichte“ Prüfungsfragen können besonders schwierig und „schwierige“ Fragen eher leicht sein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2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733</Words>
  <Application>Microsoft Office PowerPoint</Application>
  <PresentationFormat>Breitbild</PresentationFormat>
  <Paragraphs>92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Trebuchet MS</vt:lpstr>
      <vt:lpstr>Wingdings 3</vt:lpstr>
      <vt:lpstr>Facette</vt:lpstr>
      <vt:lpstr>Unterstützung für Studierende mit AD(H)S/ASS in meiner Lehrveranstaltung</vt:lpstr>
      <vt:lpstr>Gesetzliche Grundlagen (1)</vt:lpstr>
      <vt:lpstr>Gesetzliche Grundlagen (2)</vt:lpstr>
      <vt:lpstr>Gesetzliche Grundlagen (3)</vt:lpstr>
      <vt:lpstr>Wie kann eine abweichende Prüfungsmethode aussehen?</vt:lpstr>
      <vt:lpstr>Unterstützung allgemein</vt:lpstr>
      <vt:lpstr>Verbesserungen in der Lehrveranstaltung für Studierende mit AD(H)S</vt:lpstr>
      <vt:lpstr>Verbesserungen in der LV für Autist:innen </vt:lpstr>
      <vt:lpstr>ADHS: Arbeitsaufgaben, Hausarbeiten, mündlichen Prüfungen</vt:lpstr>
      <vt:lpstr>Autismus: Klare Kommunikation in der LV</vt:lpstr>
      <vt:lpstr>Welche Stellen kann ich den Studierenden empfehlen?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Studieren mit ADHS/ASS: Deine Rechte und Möglichkeiten</dc:title>
  <dc:creator>lkreil</dc:creator>
  <cp:lastModifiedBy>Holub</cp:lastModifiedBy>
  <cp:revision>75</cp:revision>
  <dcterms:created xsi:type="dcterms:W3CDTF">2023-11-05T21:47:43Z</dcterms:created>
  <dcterms:modified xsi:type="dcterms:W3CDTF">2023-11-09T15:06:59Z</dcterms:modified>
</cp:coreProperties>
</file>